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ms-powerpoint.presentation.macroEnabled.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notesMasterIdLst>
    <p:notesMasterId r:id="rId14"/>
  </p:notesMasterIdLst>
  <p:sldIdLst>
    <p:sldId id="256" r:id="rId2"/>
    <p:sldId id="257" r:id="rId3"/>
    <p:sldId id="258" r:id="rId4"/>
    <p:sldId id="259" r:id="rId5"/>
    <p:sldId id="260" r:id="rId6"/>
    <p:sldId id="261" r:id="rId7"/>
    <p:sldId id="262" r:id="rId8"/>
    <p:sldId id="263" r:id="rId9"/>
    <p:sldId id="264" r:id="rId10"/>
    <p:sldId id="265" r:id="rId11"/>
    <p:sldId id="266" r:id="rId12"/>
    <p:sldId id="267" r:id="rId13"/>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72" d="100"/>
          <a:sy n="72" d="100"/>
        </p:scale>
        <p:origin x="-1164" y="-9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presProps" Target="presProp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notesMaster" Target="notesMasters/notesMaster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CC7C5D4C-9F23-4D50-AEF7-FE11C2D0574A}" type="datetimeFigureOut">
              <a:rPr lang="en-US" smtClean="0"/>
              <a:t>7/2/2019</a:t>
            </a:fld>
            <a:endParaRPr lang="en-US"/>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4736120-63DF-473F-9203-FB4424458374}" type="slidenum">
              <a:rPr lang="en-US" smtClean="0"/>
              <a:t>‹#›</a:t>
            </a:fld>
            <a:endParaRPr lang="en-US"/>
          </a:p>
        </p:txBody>
      </p:sp>
    </p:spTree>
    <p:extLst>
      <p:ext uri="{BB962C8B-B14F-4D97-AF65-F5344CB8AC3E}">
        <p14:creationId xmlns:p14="http://schemas.microsoft.com/office/powerpoint/2010/main" val="456948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a:t>
            </a:r>
            <a:r>
              <a:rPr lang="en-US" dirty="0" smtClean="0"/>
              <a:t>Stanford-</a:t>
            </a:r>
            <a:r>
              <a:rPr lang="en-US" dirty="0" err="1" smtClean="0"/>
              <a:t>Binet</a:t>
            </a:r>
            <a:r>
              <a:rPr lang="en-US" dirty="0" smtClean="0"/>
              <a:t> Intelligence Scale descends from</a:t>
            </a:r>
            <a:r>
              <a:rPr lang="en-US" baseline="0" dirty="0" smtClean="0"/>
              <a:t> </a:t>
            </a:r>
            <a:r>
              <a:rPr lang="en-US" dirty="0" smtClean="0"/>
              <a:t>the </a:t>
            </a:r>
            <a:r>
              <a:rPr lang="en-US" dirty="0" err="1" smtClean="0"/>
              <a:t>Binet</a:t>
            </a:r>
            <a:r>
              <a:rPr lang="en-US" dirty="0" smtClean="0"/>
              <a:t>-Simon Scale, the first acknowledged IQ test in 1905. </a:t>
            </a:r>
            <a:r>
              <a:rPr lang="en-US" baseline="0" dirty="0" smtClean="0"/>
              <a:t> However, in </a:t>
            </a:r>
            <a:r>
              <a:rPr lang="en-US" dirty="0" smtClean="0"/>
              <a:t>1916, the</a:t>
            </a:r>
            <a:r>
              <a:rPr lang="en-US" baseline="0" dirty="0" smtClean="0"/>
              <a:t> new version of the intelligence scale was established with the primary aim of making measures in cognitive and intellectual abilities (</a:t>
            </a:r>
            <a:r>
              <a:rPr lang="en-US" baseline="0" dirty="0" err="1" smtClean="0"/>
              <a:t>Patino</a:t>
            </a:r>
            <a:r>
              <a:rPr lang="en-US" baseline="0" dirty="0" smtClean="0"/>
              <a:t>, 2018).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2</a:t>
            </a:fld>
            <a:endParaRPr lang="en-US"/>
          </a:p>
        </p:txBody>
      </p:sp>
    </p:spTree>
    <p:extLst>
      <p:ext uri="{BB962C8B-B14F-4D97-AF65-F5344CB8AC3E}">
        <p14:creationId xmlns:p14="http://schemas.microsoft.com/office/powerpoint/2010/main" val="3889101081"/>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In 1921 Lewis</a:t>
            </a:r>
            <a:r>
              <a:rPr lang="en-US" baseline="0" dirty="0" smtClean="0"/>
              <a:t> </a:t>
            </a:r>
            <a:r>
              <a:rPr lang="en-US" baseline="0" dirty="0" err="1" smtClean="0"/>
              <a:t>Terman</a:t>
            </a:r>
            <a:r>
              <a:rPr lang="en-US" baseline="0" dirty="0" smtClean="0"/>
              <a:t> and his fellow psychologist differed on the accurate definition of intelligence.  </a:t>
            </a:r>
            <a:r>
              <a:rPr lang="en-US" baseline="0" dirty="0" err="1" smtClean="0"/>
              <a:t>Terman</a:t>
            </a:r>
            <a:r>
              <a:rPr lang="en-US" baseline="0" dirty="0" smtClean="0"/>
              <a:t> stressed that intelligence was the aptitude to think theoretically whereas  Edward Thorndike emphasized on learning and ability to provide good replies to questions.  However, in the recent past many psychologists have commonly </a:t>
            </a:r>
            <a:r>
              <a:rPr lang="en-US" dirty="0" smtClean="0"/>
              <a:t>approved that adaptation to one’s environment is fundamental to conceptualizing</a:t>
            </a:r>
            <a:r>
              <a:rPr lang="en-US" baseline="0" dirty="0" smtClean="0"/>
              <a:t> </a:t>
            </a:r>
            <a:r>
              <a:rPr lang="en-US" dirty="0" smtClean="0"/>
              <a:t>both what intelligence is and what it does. Mostly,</a:t>
            </a:r>
            <a:r>
              <a:rPr lang="en-US" baseline="0" dirty="0" smtClean="0"/>
              <a:t> adaptation entails an individual making personal changes to adopt to the environment effectively. Nevertheless, it can also entail changing one’s environment  or changing to an entirely new one.  From the various definitions of intelligence it is neither cognitive or a mental process but rather it’s a discerning  blend of these processes primarily focused towards effective adaptation in an environment. This can be seen with either </a:t>
            </a:r>
            <a:r>
              <a:rPr lang="en-US" baseline="0" dirty="0" err="1" smtClean="0"/>
              <a:t>Binets</a:t>
            </a:r>
            <a:r>
              <a:rPr lang="en-US" baseline="0" dirty="0" smtClean="0"/>
              <a:t> test or Wechsler's test.  Although intelligence  test such as </a:t>
            </a:r>
            <a:r>
              <a:rPr lang="en-US" baseline="0" dirty="0" err="1" smtClean="0"/>
              <a:t>Binet’s</a:t>
            </a:r>
            <a:r>
              <a:rPr lang="en-US" baseline="0" dirty="0" smtClean="0"/>
              <a:t> and Wechsler’s are intended for vital reasons the information has been misused by many in society particularly to make inaccurate conclusions regarding the intellectual abilities of populations.  Further, one’s intelligence can only be successfully  assessed by use of different instruments and not just one test and is influenced by different factors. </a:t>
            </a:r>
          </a:p>
          <a:p>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3</a:t>
            </a:fld>
            <a:endParaRPr lang="en-US"/>
          </a:p>
        </p:txBody>
      </p:sp>
    </p:spTree>
    <p:extLst>
      <p:ext uri="{BB962C8B-B14F-4D97-AF65-F5344CB8AC3E}">
        <p14:creationId xmlns:p14="http://schemas.microsoft.com/office/powerpoint/2010/main" val="139158962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This assessment is divided into 15 subsets (</a:t>
            </a:r>
            <a:r>
              <a:rPr lang="en-US" dirty="0" err="1" smtClean="0"/>
              <a:t>Patino</a:t>
            </a:r>
            <a:r>
              <a:rPr lang="en-US" dirty="0" smtClean="0"/>
              <a:t>,</a:t>
            </a:r>
            <a:r>
              <a:rPr lang="en-US" baseline="0" dirty="0" smtClean="0"/>
              <a:t> </a:t>
            </a:r>
            <a:r>
              <a:rPr lang="en-US" dirty="0" smtClean="0"/>
              <a:t>2018).</a:t>
            </a:r>
            <a:r>
              <a:rPr lang="en-US" baseline="0" dirty="0" smtClean="0"/>
              <a:t> The results are totaled up to deliver Full Scale IQ score.  The sub-scores of are also tallied for  other areas including fluid reasoning, processing speed, working memory as well as non-verbal reasoning.  As earlier stated this technique has several benefits such increasing construct coverage  without interfering with test time. Moreover, the  assessment is fundamental in diagnosing intellectual and learning disabilities in children of the named age group.  Further this test  a child's giftedness as well as brain damage in case of any injury (</a:t>
            </a:r>
            <a:r>
              <a:rPr lang="en-US" baseline="0" dirty="0" err="1" smtClean="0"/>
              <a:t>Patino</a:t>
            </a:r>
            <a:r>
              <a:rPr lang="en-US" baseline="0" dirty="0" smtClean="0"/>
              <a:t>, 2018).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4</a:t>
            </a:fld>
            <a:endParaRPr lang="en-US"/>
          </a:p>
        </p:txBody>
      </p:sp>
    </p:spTree>
    <p:extLst>
      <p:ext uri="{BB962C8B-B14F-4D97-AF65-F5344CB8AC3E}">
        <p14:creationId xmlns:p14="http://schemas.microsoft.com/office/powerpoint/2010/main" val="192283603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Over</a:t>
            </a:r>
            <a:r>
              <a:rPr lang="en-US" baseline="0" dirty="0" smtClean="0"/>
              <a:t> the years this achievement test has been used by psychologists  to  not only provide a more accurate recommendation  regarding an individual for the right intervention to be applied but also applied in providing in-depth subtest analyses. The test measures different scores in areas such as oral language, basic reading, written expression, mathematics, math fluency, total reading as well as reading comprehension. The WIAT-III applies a concordance-discordance model which equates an individual’s academic capability as well as their intellectual potential. Though a calculation of discordance between the two factors is not determined in the WIAT-III, “it does examine the child’s strengths and weakness in such a way that can be used for comparative purposes” (</a:t>
            </a:r>
            <a:r>
              <a:rPr lang="en-US" baseline="0" dirty="0" err="1" smtClean="0"/>
              <a:t>Patino</a:t>
            </a:r>
            <a:r>
              <a:rPr lang="en-US" baseline="0" dirty="0" smtClean="0"/>
              <a:t>, 2018). The WIAT-III  can only be administered by a qualified individual since individual attention is imperative due to the diverse rules in the administration protocol.  The time required to take the test ranges from 29 to 144 minutes depending on several factors such as age of examinee, number of subtests been administered among other factors. </a:t>
            </a:r>
          </a:p>
          <a:p>
            <a:endParaRPr lang="en-US" baseline="0" dirty="0" smtClean="0"/>
          </a:p>
        </p:txBody>
      </p:sp>
      <p:sp>
        <p:nvSpPr>
          <p:cNvPr id="4" name="Slide Number Placeholder 3"/>
          <p:cNvSpPr>
            <a:spLocks noGrp="1"/>
          </p:cNvSpPr>
          <p:nvPr>
            <p:ph type="sldNum" sz="quarter" idx="10"/>
          </p:nvPr>
        </p:nvSpPr>
        <p:spPr/>
        <p:txBody>
          <a:bodyPr/>
          <a:lstStyle/>
          <a:p>
            <a:fld id="{54736120-63DF-473F-9203-FB4424458374}" type="slidenum">
              <a:rPr lang="en-US" smtClean="0"/>
              <a:t>5</a:t>
            </a:fld>
            <a:endParaRPr lang="en-US"/>
          </a:p>
        </p:txBody>
      </p:sp>
    </p:spTree>
    <p:extLst>
      <p:ext uri="{BB962C8B-B14F-4D97-AF65-F5344CB8AC3E}">
        <p14:creationId xmlns:p14="http://schemas.microsoft.com/office/powerpoint/2010/main" val="3450742657"/>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Peabody is a standardized, nationally norm-referenced achievement test. The test is administered in different areas such as reading recognition,</a:t>
            </a:r>
            <a:r>
              <a:rPr lang="en-US" baseline="0" dirty="0" smtClean="0"/>
              <a:t> comprehension reading, mathematics, general information and  spelling.  In 1998 the Normative Update.  Composite scores as well as subtests are calculated instantaneously.  The test takes between 60-90 minutes to administer.  This is an oral test that is conversational in nature.  The general information subtest measures and individual general encyclopedia knowledge in areas such as History, Humanities, Social Studies and Science.  The reading comprehension subtest aims at testing the understanding of child based on hat they have read.  The Mathematics subtest aims at testing an individual’s test knowledge and application of mathematical concepts.  On the other hand, the spelling subtest measures a child’s ability in recognizing standard spellings by selecting the correctly spelt words from the ones provided.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6</a:t>
            </a:fld>
            <a:endParaRPr lang="en-US"/>
          </a:p>
        </p:txBody>
      </p:sp>
    </p:spTree>
    <p:extLst>
      <p:ext uri="{BB962C8B-B14F-4D97-AF65-F5344CB8AC3E}">
        <p14:creationId xmlns:p14="http://schemas.microsoft.com/office/powerpoint/2010/main" val="1936941928"/>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theory of multiple intelligences is the best</a:t>
            </a:r>
            <a:r>
              <a:rPr lang="en-US" baseline="0" dirty="0" smtClean="0"/>
              <a:t> </a:t>
            </a:r>
            <a:r>
              <a:rPr lang="en-US" dirty="0" smtClean="0"/>
              <a:t>to use in these instruments.  According to </a:t>
            </a:r>
            <a:r>
              <a:rPr lang="en-US" dirty="0" err="1" smtClean="0"/>
              <a:t>Santrock</a:t>
            </a:r>
            <a:r>
              <a:rPr lang="en-US" dirty="0" smtClean="0"/>
              <a:t>, (2015)</a:t>
            </a:r>
            <a:r>
              <a:rPr lang="en-US" baseline="0" dirty="0" smtClean="0"/>
              <a:t> m</a:t>
            </a:r>
            <a:r>
              <a:rPr lang="en-US" dirty="0" smtClean="0"/>
              <a:t>ultiple</a:t>
            </a:r>
            <a:r>
              <a:rPr lang="en-US" baseline="0" dirty="0" smtClean="0"/>
              <a:t> intelligences does not focus on the analysis </a:t>
            </a:r>
            <a:r>
              <a:rPr lang="en-US" dirty="0" smtClean="0"/>
              <a:t> of test</a:t>
            </a:r>
            <a:r>
              <a:rPr lang="en-US" baseline="0" dirty="0" smtClean="0"/>
              <a:t> scores. The</a:t>
            </a:r>
            <a:r>
              <a:rPr lang="en-US" dirty="0" smtClean="0"/>
              <a:t> hypothesis of various insights isolates learning into specific (basically tangible) 'modalities', instead of believing knowledge</a:t>
            </a:r>
            <a:r>
              <a:rPr lang="en-US" baseline="0" dirty="0" smtClean="0"/>
              <a:t> </a:t>
            </a:r>
            <a:r>
              <a:rPr lang="en-US" dirty="0" smtClean="0"/>
              <a:t>to be expresses by a lone general</a:t>
            </a:r>
            <a:r>
              <a:rPr lang="en-US" baseline="0" dirty="0" smtClean="0"/>
              <a:t> capacity</a:t>
            </a:r>
            <a:r>
              <a:rPr lang="en-US" dirty="0" smtClean="0"/>
              <a:t>. Howard Gardner proposed this model in his 1983 book Frames of Mind: The Theory of Multiple Intelligences. According to Gardner, an information must fulfill eight criteria: potential for cerebrum detachment by mind hurt, put in transformative history, proximity of focus tasks, shortcoming to encoding (regular articulation), an unquestionable developmental development, the nearness of scholastics, ponders and other extraordinary people, and backing from preliminary mind look into and psychometric disclosures. </a:t>
            </a:r>
          </a:p>
          <a:p>
            <a:endParaRPr lang="en-US" dirty="0" smtClean="0"/>
          </a:p>
          <a:p>
            <a:r>
              <a:rPr lang="en-US" dirty="0" smtClean="0"/>
              <a:t>Gardner picked eight limits that he held to meet these criteria: musical-rhythmic, visual-spatial, verbal-linguistic, logical-mathematical, bodily-kinesthetic, interpersonal, intrapersonal, and naturalistic. He later recommended that existential and great information may in like manner be meriting thought. In spite of the way that the refinement between experiences has been set out in amazing point of interest, Gardner negates stamping students to a specific learning. Gardner keeps up that his theory of various bits of knowledge should "empower students", not restrict them to one approach of learning. As shown by Gardner, an information is "a bio psychological potential to process information that can be impelled in a social setting to deal with issues or make things that are of impetus in a culture (</a:t>
            </a:r>
            <a:r>
              <a:rPr lang="en-US" dirty="0" err="1" smtClean="0"/>
              <a:t>Santrock</a:t>
            </a:r>
            <a:r>
              <a:rPr lang="en-US" dirty="0" smtClean="0"/>
              <a:t>,</a:t>
            </a:r>
            <a:r>
              <a:rPr lang="en-US" baseline="0" dirty="0" smtClean="0"/>
              <a:t> </a:t>
            </a:r>
            <a:r>
              <a:rPr lang="en-US" dirty="0" smtClean="0"/>
              <a:t>2015).</a:t>
            </a:r>
            <a:r>
              <a:rPr lang="en-US" baseline="0" dirty="0" smtClean="0"/>
              <a:t>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7</a:t>
            </a:fld>
            <a:endParaRPr lang="en-US"/>
          </a:p>
        </p:txBody>
      </p:sp>
    </p:spTree>
    <p:extLst>
      <p:ext uri="{BB962C8B-B14F-4D97-AF65-F5344CB8AC3E}">
        <p14:creationId xmlns:p14="http://schemas.microsoft.com/office/powerpoint/2010/main" val="354099398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Although different psychologists do not agree on a</a:t>
            </a:r>
            <a:r>
              <a:rPr lang="en-US" baseline="0" dirty="0" smtClean="0"/>
              <a:t> standard definition for intelligence it encompasses primarily three things including problem solving, problem recognition ad learning (</a:t>
            </a:r>
            <a:r>
              <a:rPr lang="en-US" baseline="0" dirty="0" err="1" smtClean="0"/>
              <a:t>Patino</a:t>
            </a:r>
            <a:r>
              <a:rPr lang="en-US" baseline="0" dirty="0" smtClean="0"/>
              <a:t>, 2018).  Although the definitions may vary from one theorist to the next  all the definitions base their definition on the measure of the three key areas. Thus in this manner the definition of intelligence is related to its measures.  Intelligence involves various mental abilities such as logic, planning and reasoning and problem solving all of which can  be identified in the definition of intelligence (</a:t>
            </a:r>
            <a:r>
              <a:rPr lang="en-US" baseline="0" dirty="0" err="1" smtClean="0"/>
              <a:t>Santrock</a:t>
            </a:r>
            <a:r>
              <a:rPr lang="en-US" baseline="0" dirty="0" smtClean="0"/>
              <a:t>, 2015). </a:t>
            </a:r>
            <a:endParaRPr lang="en-US" dirty="0" smtClean="0"/>
          </a:p>
          <a:p>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8</a:t>
            </a:fld>
            <a:endParaRPr lang="en-US"/>
          </a:p>
        </p:txBody>
      </p:sp>
    </p:spTree>
    <p:extLst>
      <p:ext uri="{BB962C8B-B14F-4D97-AF65-F5344CB8AC3E}">
        <p14:creationId xmlns:p14="http://schemas.microsoft.com/office/powerpoint/2010/main" val="4269095630"/>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Stanford-</a:t>
            </a:r>
            <a:r>
              <a:rPr lang="en-US" dirty="0" err="1" smtClean="0"/>
              <a:t>Binet</a:t>
            </a:r>
            <a:r>
              <a:rPr lang="en-US" dirty="0" smtClean="0"/>
              <a:t> Intelligence Scale-V</a:t>
            </a:r>
            <a:r>
              <a:rPr lang="en-US" baseline="0" dirty="0" smtClean="0"/>
              <a:t> and Wechsler Intelligence Scale for Children (WISC-V) can be easily evaluated based on the mentioned scales.  Both of these intelligence assessments are reliable in measuring intelligence in the specific  age ranges  although they have their weakness. For instance, through measures  intellectual and learning disabilities can be easily identified and diagnosed in children or adults. Further, evaluation of cognitive processing strengths as well as weaknesses is easier for psychologists with these measures.  As earlier stated the to intelligence assessment have standard procedures that should be applied for them to be successfully administered.  For instance, they require trained administrators. They are divided into different subtests depending on various factors such age and level of learning of different participants. Moreover, scores for every individual are awarded in these measures for every subtest undertaken. Later combined to make composite scores for an individual.   However, some theorists and researchers have identified some weakness in the measures that result to bias.  As  earlier stated the test results of these measures have been used to make conclusions regarding mental capabilities of populations.  </a:t>
            </a:r>
            <a:r>
              <a:rPr lang="en-US" baseline="0" dirty="0" err="1" smtClean="0"/>
              <a:t>Moreoevr</a:t>
            </a:r>
            <a:r>
              <a:rPr lang="en-US" baseline="0" dirty="0" smtClean="0"/>
              <a:t>, it is harmful to label people based on outcomes of various tests.  The Stanford-</a:t>
            </a:r>
            <a:r>
              <a:rPr lang="en-US" baseline="0" dirty="0" err="1" smtClean="0"/>
              <a:t>Binet</a:t>
            </a:r>
            <a:r>
              <a:rPr lang="en-US" baseline="0" dirty="0" smtClean="0"/>
              <a:t> Intelligence Scale-V and Stanford-</a:t>
            </a:r>
            <a:r>
              <a:rPr lang="en-US" baseline="0" dirty="0" err="1" smtClean="0"/>
              <a:t>Binet</a:t>
            </a:r>
            <a:r>
              <a:rPr lang="en-US" baseline="0" dirty="0" smtClean="0"/>
              <a:t> Intelligence Scale-V  are based on different age ranges.  The Stanford-</a:t>
            </a:r>
            <a:r>
              <a:rPr lang="en-US" baseline="0" dirty="0" err="1" smtClean="0"/>
              <a:t>Binet</a:t>
            </a:r>
            <a:r>
              <a:rPr lang="en-US" baseline="0" dirty="0" smtClean="0"/>
              <a:t> Intelligence Scale-V has a larger age </a:t>
            </a:r>
            <a:r>
              <a:rPr lang="en-US" baseline="0" dirty="0" err="1" smtClean="0"/>
              <a:t>rnage</a:t>
            </a:r>
            <a:r>
              <a:rPr lang="en-US" baseline="0" dirty="0" smtClean="0"/>
              <a:t> making some theorists argue that it is impossible to test people from different phases of life based on similar functions since their experiences are different (</a:t>
            </a:r>
            <a:r>
              <a:rPr lang="en-US" baseline="0" dirty="0" err="1" smtClean="0"/>
              <a:t>Patino</a:t>
            </a:r>
            <a:r>
              <a:rPr lang="en-US" baseline="0" dirty="0" smtClean="0"/>
              <a:t>, 2018).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9</a:t>
            </a:fld>
            <a:endParaRPr lang="en-US"/>
          </a:p>
        </p:txBody>
      </p:sp>
    </p:spTree>
    <p:extLst>
      <p:ext uri="{BB962C8B-B14F-4D97-AF65-F5344CB8AC3E}">
        <p14:creationId xmlns:p14="http://schemas.microsoft.com/office/powerpoint/2010/main" val="29734625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a:t>
            </a:r>
            <a:r>
              <a:rPr lang="en-US" baseline="0" dirty="0" smtClean="0"/>
              <a:t> Wechsler or the Stanford-</a:t>
            </a:r>
            <a:r>
              <a:rPr lang="en-US" baseline="0" dirty="0" err="1" smtClean="0"/>
              <a:t>Binet</a:t>
            </a:r>
            <a:r>
              <a:rPr lang="en-US" baseline="0" dirty="0" smtClean="0"/>
              <a:t> intelligence and achievement assessments have similarities that they all center on to achieve.  Some of the similarities include they aim at identifying and diagnosing intellectual and learning disabilities. Moreover, they also look at the cognitive strengths and weaknesses of an individual as well as maintain standard reporting process based on the procedure of a test. However, there are differences in the intelligence and achievement assessments. Achievements tests such as Wechsler Individual Achievement Test (WIAT-III)</a:t>
            </a:r>
          </a:p>
          <a:p>
            <a:endParaRPr lang="en-US" baseline="0" dirty="0" smtClean="0"/>
          </a:p>
          <a:p>
            <a:r>
              <a:rPr lang="en-US" baseline="0" dirty="0" smtClean="0"/>
              <a:t>generally measure acquired skills or knowledge whereas intelligence tests such as Stanford-</a:t>
            </a:r>
            <a:r>
              <a:rPr lang="en-US" baseline="0" dirty="0" err="1" smtClean="0"/>
              <a:t>Binet</a:t>
            </a:r>
            <a:r>
              <a:rPr lang="en-US" baseline="0" dirty="0" smtClean="0"/>
              <a:t> Intelligence Scale-V measure someone’s potential rather than progress. Achievement tests, also known as standardized tests, measure student learning, ordinarily once a year. On the other hand, intelligence tests can be random and can be taken any time of the year by individuals. Achievement tests as compared to intelligence are used by psychologists and teachers to  measure both verbal and nonverbal intelligence. Moreover due to the different subtests they can be used to measure one selected intelligence, such as mathematical reasoning (McLeod, 2015). </a:t>
            </a:r>
          </a:p>
          <a:p>
            <a:endParaRPr lang="en-US" baseline="0" dirty="0" smtClean="0"/>
          </a:p>
          <a:p>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10</a:t>
            </a:fld>
            <a:endParaRPr lang="en-US"/>
          </a:p>
        </p:txBody>
      </p:sp>
    </p:spTree>
    <p:extLst>
      <p:ext uri="{BB962C8B-B14F-4D97-AF65-F5344CB8AC3E}">
        <p14:creationId xmlns:p14="http://schemas.microsoft.com/office/powerpoint/2010/main" val="340973501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smtClean="0"/>
              <a:t>The results of intelligence</a:t>
            </a:r>
            <a:r>
              <a:rPr lang="en-US" baseline="0" dirty="0" smtClean="0"/>
              <a:t> and assessments test particularly Wechsler or the Stanford-</a:t>
            </a:r>
            <a:r>
              <a:rPr lang="en-US" baseline="0" dirty="0" err="1" smtClean="0"/>
              <a:t>Binet</a:t>
            </a:r>
            <a:r>
              <a:rPr lang="en-US" baseline="0" dirty="0" smtClean="0"/>
              <a:t> are used for different purposes by different people.  The primary purpose of these tests is obtaining an idea of an individual’s intellectual potential.  According to McLeod, (2015) the results are used for selection of appropriate applicants for training in educational and professional skills.  Also they can be used to classify individuals based on the mental make up.  The results can also be used to improve learning process to ensure students are better trained as well as providing training to teachers for personal guidance. As earlier stated the results of the tests one of the primary purposes of these tests include diagnosing an individual’s weaknesses as well as their strengths. The tests are also used to maintain a reporting process that that is uniform. </a:t>
            </a:r>
            <a:endParaRPr lang="en-US" dirty="0"/>
          </a:p>
        </p:txBody>
      </p:sp>
      <p:sp>
        <p:nvSpPr>
          <p:cNvPr id="4" name="Slide Number Placeholder 3"/>
          <p:cNvSpPr>
            <a:spLocks noGrp="1"/>
          </p:cNvSpPr>
          <p:nvPr>
            <p:ph type="sldNum" sz="quarter" idx="10"/>
          </p:nvPr>
        </p:nvSpPr>
        <p:spPr/>
        <p:txBody>
          <a:bodyPr/>
          <a:lstStyle/>
          <a:p>
            <a:fld id="{54736120-63DF-473F-9203-FB4424458374}" type="slidenum">
              <a:rPr lang="en-US" smtClean="0"/>
              <a:t>11</a:t>
            </a:fld>
            <a:endParaRPr lang="en-US"/>
          </a:p>
        </p:txBody>
      </p:sp>
    </p:spTree>
    <p:extLst>
      <p:ext uri="{BB962C8B-B14F-4D97-AF65-F5344CB8AC3E}">
        <p14:creationId xmlns:p14="http://schemas.microsoft.com/office/powerpoint/2010/main" val="321449794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371600" y="1859280"/>
            <a:ext cx="6400800" cy="1295400"/>
          </a:xfrm>
        </p:spPr>
        <p:txBody>
          <a:bodyPr/>
          <a:lstStyle/>
          <a:p>
            <a:r>
              <a:rPr lang="en-US" smtClean="0"/>
              <a:t>Click to edit Master title style</a:t>
            </a:r>
            <a:endParaRPr lang="en-US" dirty="0"/>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801112"/>
            <a:ext cx="9144000" cy="932688"/>
          </a:xfrm>
          <a:prstGeom prst="rect">
            <a:avLst/>
          </a:prstGeom>
        </p:spPr>
      </p:pic>
      <p:sp>
        <p:nvSpPr>
          <p:cNvPr id="3" name="Subtitle 2"/>
          <p:cNvSpPr>
            <a:spLocks noGrp="1"/>
          </p:cNvSpPr>
          <p:nvPr>
            <p:ph type="subTitle" idx="1"/>
          </p:nvPr>
        </p:nvSpPr>
        <p:spPr>
          <a:xfrm>
            <a:off x="1371600" y="3429000"/>
            <a:ext cx="6400800" cy="762000"/>
          </a:xfrm>
        </p:spPr>
        <p:txBody>
          <a:bodyPr>
            <a:normAutofit/>
          </a:bodyPr>
          <a:lstStyle>
            <a:lvl1pPr marL="0" indent="0" algn="ctr">
              <a:buNone/>
              <a:defRPr sz="2000" i="1" baseline="0">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dirty="0"/>
          </a:p>
        </p:txBody>
      </p:sp>
      <p:sp>
        <p:nvSpPr>
          <p:cNvPr id="4" name="Date Placeholder 3"/>
          <p:cNvSpPr>
            <a:spLocks noGrp="1"/>
          </p:cNvSpPr>
          <p:nvPr>
            <p:ph type="dt" sz="half" idx="10"/>
          </p:nvPr>
        </p:nvSpPr>
        <p:spPr bwMode="white"/>
        <p:txBody>
          <a:bodyPr/>
          <a:lstStyle/>
          <a:p>
            <a:fld id="{A4FD61F4-D1BF-4E42-AF7F-CDDDA73DF4DC}" type="datetimeFigureOut">
              <a:rPr lang="en-US" smtClean="0"/>
              <a:t>7/2/2019</a:t>
            </a:fld>
            <a:endParaRPr lang="en-US"/>
          </a:p>
        </p:txBody>
      </p:sp>
      <p:sp>
        <p:nvSpPr>
          <p:cNvPr id="5" name="Footer Placeholder 4"/>
          <p:cNvSpPr>
            <a:spLocks noGrp="1"/>
          </p:cNvSpPr>
          <p:nvPr>
            <p:ph type="ftr" sz="quarter" idx="11"/>
          </p:nvPr>
        </p:nvSpPr>
        <p:spPr bwMode="white"/>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dirty="0"/>
          </a:p>
        </p:txBody>
      </p:sp>
      <p:sp>
        <p:nvSpPr>
          <p:cNvPr id="3" name="Content Placeholder 2"/>
          <p:cNvSpPr>
            <a:spLocks noGrp="1"/>
          </p:cNvSpPr>
          <p:nvPr>
            <p:ph idx="1"/>
          </p:nvPr>
        </p:nvSpPr>
        <p:spPr>
          <a:xfrm>
            <a:off x="1371600" y="2438400"/>
            <a:ext cx="6400800" cy="3048001"/>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FD61F4-D1BF-4E42-AF7F-CDDDA73DF4DC}" type="datetimeFigureOut">
              <a:rPr lang="en-US" smtClean="0"/>
              <a:t>7/2/2019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A4FD61F4-D1BF-4E42-AF7F-CDDDA73DF4DC}" type="datetimeFigureOut">
              <a:rPr lang="en-US" smtClean="0"/>
              <a:t>7/2/2019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
        <p:nvSpPr>
          <p:cNvPr id="2" name="Title 1"/>
          <p:cNvSpPr>
            <a:spLocks noGrp="1"/>
          </p:cNvSpPr>
          <p:nvPr>
            <p:ph type="title"/>
          </p:nvPr>
        </p:nvSpPr>
        <p:spPr>
          <a:xfrm>
            <a:off x="1447800" y="3410267"/>
            <a:ext cx="6248400" cy="1456373"/>
          </a:xfrm>
        </p:spPr>
        <p:txBody>
          <a:bodyPr anchor="t">
            <a:normAutofit/>
          </a:bodyPr>
          <a:lstStyle>
            <a:lvl1pPr algn="ctr">
              <a:defRPr sz="3600" b="0" i="0" cap="all" baseline="0"/>
            </a:lvl1pPr>
          </a:lstStyle>
          <a:p>
            <a:r>
              <a:rPr lang="en-US" smtClean="0"/>
              <a:t>Click to edit Master title style</a:t>
            </a:r>
            <a:endParaRPr lang="en-US" dirty="0"/>
          </a:p>
        </p:txBody>
      </p:sp>
      <p:sp>
        <p:nvSpPr>
          <p:cNvPr id="3" name="Text Placeholder 2"/>
          <p:cNvSpPr>
            <a:spLocks noGrp="1"/>
          </p:cNvSpPr>
          <p:nvPr>
            <p:ph type="body" idx="1"/>
          </p:nvPr>
        </p:nvSpPr>
        <p:spPr>
          <a:xfrm>
            <a:off x="1447800" y="1503680"/>
            <a:ext cx="6248400" cy="1566862"/>
          </a:xfrm>
        </p:spPr>
        <p:txBody>
          <a:bodyPr anchor="b"/>
          <a:lstStyle>
            <a:lvl1pPr marL="0" indent="0" algn="ctr">
              <a:buNone/>
              <a:defRPr sz="2000" b="0" i="1" baseline="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pic>
        <p:nvPicPr>
          <p:cNvPr id="8" name="Picture 7"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2684462"/>
            <a:ext cx="9144000" cy="932688"/>
          </a:xfrm>
          <a:prstGeom prst="rect">
            <a:avLst/>
          </a:prstGeom>
        </p:spPr>
      </p:pic>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10" name="Content Placeholder 9"/>
          <p:cNvSpPr>
            <a:spLocks noGrp="1"/>
          </p:cNvSpPr>
          <p:nvPr>
            <p:ph sz="quarter" idx="13"/>
          </p:nvPr>
        </p:nvSpPr>
        <p:spPr>
          <a:xfrm>
            <a:off x="13716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p>
            <a:r>
              <a:rPr lang="en-US" smtClean="0"/>
              <a:t>Click to edit Master title style</a:t>
            </a:r>
            <a:endParaRPr lang="en-US"/>
          </a:p>
        </p:txBody>
      </p:sp>
      <p:sp>
        <p:nvSpPr>
          <p:cNvPr id="5" name="Date Placeholder 4"/>
          <p:cNvSpPr>
            <a:spLocks noGrp="1"/>
          </p:cNvSpPr>
          <p:nvPr>
            <p:ph type="dt" sz="half" idx="10"/>
          </p:nvPr>
        </p:nvSpPr>
        <p:spPr/>
        <p:txBody>
          <a:bodyPr/>
          <a:lstStyle/>
          <a:p>
            <a:fld id="{A4FD61F4-D1BF-4E42-AF7F-CDDDA73DF4DC}" type="datetimeFigureOut">
              <a:rPr lang="en-US" smtClean="0"/>
              <a:t>7/2/2019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
        <p:nvSpPr>
          <p:cNvPr id="12" name="Content Placeholder 11"/>
          <p:cNvSpPr>
            <a:spLocks noGrp="1"/>
          </p:cNvSpPr>
          <p:nvPr>
            <p:ph sz="quarter" idx="14"/>
          </p:nvPr>
        </p:nvSpPr>
        <p:spPr>
          <a:xfrm>
            <a:off x="4648200" y="2438400"/>
            <a:ext cx="3124200" cy="3124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pic>
        <p:nvPicPr>
          <p:cNvPr id="9" name="Picture 8"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pic>
        <p:nvPicPr>
          <p:cNvPr id="12" name="Picture 11" descr="flourish2.png"/>
          <p:cNvPicPr>
            <a:picLocks noChangeAspect="1"/>
          </p:cNvPicPr>
          <p:nvPr/>
        </p:nvPicPr>
        <p:blipFill>
          <a:blip r:embed="rId2">
            <a:clrChange>
              <a:clrFrom>
                <a:srgbClr val="000000">
                  <a:alpha val="0"/>
                </a:srgbClr>
              </a:clrFrom>
              <a:clrTo>
                <a:srgbClr val="000000">
                  <a:alpha val="0"/>
                </a:srgbClr>
              </a:clrTo>
            </a:clrChange>
            <a:lum bright="-14000"/>
          </a:blip>
          <a:stretch>
            <a:fillRect/>
          </a:stretch>
        </p:blipFill>
        <p:spPr>
          <a:xfrm>
            <a:off x="0" y="1618488"/>
            <a:ext cx="9144000" cy="932688"/>
          </a:xfrm>
          <a:prstGeom prst="rect">
            <a:avLst/>
          </a:prstGeom>
        </p:spPr>
      </p:pic>
      <p:sp>
        <p:nvSpPr>
          <p:cNvPr id="11" name="Content Placeholder 10"/>
          <p:cNvSpPr>
            <a:spLocks noGrp="1"/>
          </p:cNvSpPr>
          <p:nvPr>
            <p:ph sz="quarter" idx="13"/>
          </p:nvPr>
        </p:nvSpPr>
        <p:spPr>
          <a:xfrm>
            <a:off x="13716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13" name="Content Placeholder 12"/>
          <p:cNvSpPr>
            <a:spLocks noGrp="1"/>
          </p:cNvSpPr>
          <p:nvPr>
            <p:ph sz="quarter" idx="14"/>
          </p:nvPr>
        </p:nvSpPr>
        <p:spPr>
          <a:xfrm>
            <a:off x="4648200" y="2819400"/>
            <a:ext cx="3124200" cy="2743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1371600" y="2362201"/>
            <a:ext cx="3125788" cy="451338"/>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5" name="Text Placeholder 4"/>
          <p:cNvSpPr>
            <a:spLocks noGrp="1"/>
          </p:cNvSpPr>
          <p:nvPr>
            <p:ph type="body" sz="quarter" idx="3"/>
          </p:nvPr>
        </p:nvSpPr>
        <p:spPr>
          <a:xfrm>
            <a:off x="4645025" y="2359152"/>
            <a:ext cx="3127375" cy="448056"/>
          </a:xfrm>
        </p:spPr>
        <p:txBody>
          <a:bodyPr anchor="b"/>
          <a:lstStyle>
            <a:lvl1pPr marL="0" indent="0" algn="ctr">
              <a:buNone/>
              <a:defRPr sz="1800" b="1" baseline="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7" name="Date Placeholder 6"/>
          <p:cNvSpPr>
            <a:spLocks noGrp="1"/>
          </p:cNvSpPr>
          <p:nvPr>
            <p:ph type="dt" sz="half" idx="10"/>
          </p:nvPr>
        </p:nvSpPr>
        <p:spPr/>
        <p:txBody>
          <a:bodyPr/>
          <a:lstStyle/>
          <a:p>
            <a:fld id="{A4FD61F4-D1BF-4E42-AF7F-CDDDA73DF4DC}" type="datetimeFigureOut">
              <a:rPr lang="en-US" smtClean="0"/>
              <a:t>7/2/2019</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A4FD61F4-D1BF-4E42-AF7F-CDDDA73DF4DC}" type="datetimeFigureOut">
              <a:rPr lang="en-US" smtClean="0"/>
              <a:t>7/2/2019</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965E121-EFEC-406B-9F4C-93567454CCAD}" type="slidenum">
              <a:rPr lang="en-US" smtClean="0"/>
              <a:t>‹#›</a:t>
            </a:fld>
            <a:endParaRPr lang="en-US"/>
          </a:p>
        </p:txBody>
      </p:sp>
      <p:pic>
        <p:nvPicPr>
          <p:cNvPr id="7" name="Picture 6" descr="flourish2.png"/>
          <p:cNvPicPr>
            <a:picLocks noChangeAspect="1"/>
          </p:cNvPicPr>
          <p:nvPr/>
        </p:nvPicPr>
        <p:blipFill>
          <a:blip r:embed="rId2">
            <a:duotone>
              <a:prstClr val="black"/>
              <a:schemeClr val="tx2">
                <a:tint val="45000"/>
                <a:satMod val="400000"/>
              </a:schemeClr>
            </a:duotone>
            <a:lum bright="-14000"/>
          </a:blip>
          <a:stretch>
            <a:fillRect/>
          </a:stretch>
        </p:blipFill>
        <p:spPr>
          <a:xfrm>
            <a:off x="0" y="1618488"/>
            <a:ext cx="9144000" cy="932688"/>
          </a:xfrm>
          <a:prstGeom prst="rect">
            <a:avLst/>
          </a:prstGeom>
        </p:spPr>
      </p:pic>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A4FD61F4-D1BF-4E42-AF7F-CDDDA73DF4DC}" type="datetimeFigureOut">
              <a:rPr lang="en-US" smtClean="0"/>
              <a:t>7/2/2019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953001" y="1676400"/>
            <a:ext cx="2819399"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4" name="Text Placeholder 3"/>
          <p:cNvSpPr>
            <a:spLocks noGrp="1"/>
          </p:cNvSpPr>
          <p:nvPr>
            <p:ph type="body" sz="half" idx="2"/>
          </p:nvPr>
        </p:nvSpPr>
        <p:spPr>
          <a:xfrm>
            <a:off x="4953001" y="2275840"/>
            <a:ext cx="2819399" cy="290576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FD61F4-D1BF-4E42-AF7F-CDDDA73DF4DC}" type="datetimeFigureOut">
              <a:rPr lang="en-US" smtClean="0"/>
              <a:t>7/2/2019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
        <p:nvSpPr>
          <p:cNvPr id="9" name="Content Placeholder 8"/>
          <p:cNvSpPr>
            <a:spLocks noGrp="1"/>
          </p:cNvSpPr>
          <p:nvPr>
            <p:ph sz="quarter" idx="13"/>
          </p:nvPr>
        </p:nvSpPr>
        <p:spPr>
          <a:xfrm>
            <a:off x="1371600" y="1676400"/>
            <a:ext cx="3276600" cy="3505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10" name="Plaque 9"/>
          <p:cNvSpPr/>
          <p:nvPr/>
        </p:nvSpPr>
        <p:spPr>
          <a:xfrm>
            <a:off x="1463040" y="1847088"/>
            <a:ext cx="3090672" cy="3090672"/>
          </a:xfrm>
          <a:prstGeom prst="plaque">
            <a:avLst>
              <a:gd name="adj" fmla="val 8438"/>
            </a:avLst>
          </a:prstGeom>
          <a:noFill/>
          <a:ln w="9525">
            <a:solidFill>
              <a:schemeClr val="tx2">
                <a:alpha val="17000"/>
              </a:schemeClr>
            </a:solidFill>
            <a:miter lim="800000"/>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4953000" y="1676400"/>
            <a:ext cx="2819400" cy="599440"/>
          </a:xfrm>
        </p:spPr>
        <p:txBody>
          <a:bodyPr anchor="b">
            <a:noAutofit/>
          </a:bodyPr>
          <a:lstStyle>
            <a:lvl1pPr algn="ctr">
              <a:defRPr sz="1700" b="1" cap="all" spc="0" baseline="0"/>
            </a:lvl1pPr>
          </a:lstStyle>
          <a:p>
            <a:r>
              <a:rPr lang="en-US" smtClean="0"/>
              <a:t>Click to edit Master title style</a:t>
            </a:r>
            <a:endParaRPr lang="en-US" dirty="0"/>
          </a:p>
        </p:txBody>
      </p:sp>
      <p:sp>
        <p:nvSpPr>
          <p:cNvPr id="3" name="Picture Placeholder 2"/>
          <p:cNvSpPr>
            <a:spLocks noGrp="1"/>
          </p:cNvSpPr>
          <p:nvPr>
            <p:ph type="pic" idx="1"/>
          </p:nvPr>
        </p:nvSpPr>
        <p:spPr>
          <a:xfrm>
            <a:off x="1524000" y="1905000"/>
            <a:ext cx="2971800" cy="2971800"/>
          </a:xfrm>
          <a:prstGeom prst="plaque">
            <a:avLst>
              <a:gd name="adj" fmla="val 8341"/>
            </a:avLst>
          </a:prstGeom>
          <a:solidFill>
            <a:schemeClr val="bg1">
              <a:lumMod val="95000"/>
              <a:alpha val="35000"/>
            </a:schemeClr>
          </a:solidFill>
          <a:ln w="98425" cmpd="thinThick">
            <a:noFill/>
            <a:bevel/>
          </a:ln>
        </p:spPr>
        <p:txBody>
          <a:bodyPr>
            <a:normAutofit/>
          </a:bodyPr>
          <a:lstStyle>
            <a:lvl1pPr marL="0" indent="0" algn="ctr">
              <a:buNone/>
              <a:defRPr sz="1800" baseline="0">
                <a:solidFill>
                  <a:schemeClr val="tx2"/>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dirty="0"/>
          </a:p>
        </p:txBody>
      </p:sp>
      <p:sp>
        <p:nvSpPr>
          <p:cNvPr id="4" name="Text Placeholder 3"/>
          <p:cNvSpPr>
            <a:spLocks noGrp="1"/>
          </p:cNvSpPr>
          <p:nvPr>
            <p:ph type="body" sz="half" idx="2"/>
          </p:nvPr>
        </p:nvSpPr>
        <p:spPr>
          <a:xfrm>
            <a:off x="4953000" y="2276856"/>
            <a:ext cx="2819400" cy="2875280"/>
          </a:xfrm>
        </p:spPr>
        <p:txBody>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A4FD61F4-D1BF-4E42-AF7F-CDDDA73DF4DC}" type="datetimeFigureOut">
              <a:rPr lang="en-US" smtClean="0"/>
              <a:t>7/2/2019</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A4FD61F4-D1BF-4E42-AF7F-CDDDA73DF4DC}" type="datetimeFigureOut">
              <a:rPr lang="en-US" smtClean="0"/>
              <a:t>7/2/2019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1209041"/>
            <a:ext cx="1295400" cy="4318000"/>
          </a:xfrm>
        </p:spPr>
        <p:txBody>
          <a:bodyPr vert="eaVert"/>
          <a:lstStyle/>
          <a:p>
            <a:r>
              <a:rPr lang="en-US" smtClean="0"/>
              <a:t>Click to edit Master title style</a:t>
            </a:r>
            <a:endParaRPr lang="en-US" dirty="0"/>
          </a:p>
        </p:txBody>
      </p:sp>
      <p:sp>
        <p:nvSpPr>
          <p:cNvPr id="3" name="Vertical Text Placeholder 2"/>
          <p:cNvSpPr>
            <a:spLocks noGrp="1"/>
          </p:cNvSpPr>
          <p:nvPr>
            <p:ph type="body" orient="vert" idx="1"/>
          </p:nvPr>
        </p:nvSpPr>
        <p:spPr>
          <a:xfrm>
            <a:off x="1295400" y="1219199"/>
            <a:ext cx="5181600" cy="4267201"/>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10"/>
          </p:nvPr>
        </p:nvSpPr>
        <p:spPr/>
        <p:txBody>
          <a:bodyPr/>
          <a:lstStyle/>
          <a:p>
            <a:fld id="{A4FD61F4-D1BF-4E42-AF7F-CDDDA73DF4DC}" type="datetimeFigureOut">
              <a:rPr lang="en-US" smtClean="0"/>
              <a:t>7/2/2019</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965E121-EFEC-406B-9F4C-93567454CCAD}"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2.pn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pic>
        <p:nvPicPr>
          <p:cNvPr id="8" name="Picture 7" descr="window3.png"/>
          <p:cNvPicPr>
            <a:picLocks noChangeAspect="1"/>
          </p:cNvPicPr>
          <p:nvPr/>
        </p:nvPicPr>
        <p:blipFill>
          <a:blip r:embed="rId13"/>
          <a:stretch>
            <a:fillRect/>
          </a:stretch>
        </p:blipFill>
        <p:spPr>
          <a:xfrm>
            <a:off x="0" y="0"/>
            <a:ext cx="9144000" cy="6858000"/>
          </a:xfrm>
          <a:prstGeom prst="rect">
            <a:avLst/>
          </a:prstGeom>
        </p:spPr>
      </p:pic>
      <p:sp>
        <p:nvSpPr>
          <p:cNvPr id="2" name="Title Placeholder 1"/>
          <p:cNvSpPr>
            <a:spLocks noGrp="1"/>
          </p:cNvSpPr>
          <p:nvPr>
            <p:ph type="title"/>
          </p:nvPr>
        </p:nvSpPr>
        <p:spPr>
          <a:xfrm>
            <a:off x="1371600" y="1295400"/>
            <a:ext cx="6400800" cy="685800"/>
          </a:xfrm>
          <a:prstGeom prst="rect">
            <a:avLst/>
          </a:prstGeom>
        </p:spPr>
        <p:txBody>
          <a:bodyPr vert="horz" lIns="91440" tIns="45720" rIns="91440" bIns="45720" rtlCol="0" anchor="b" anchorCtr="0">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1371600" y="2057400"/>
            <a:ext cx="6400800" cy="3429001"/>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Date Placeholder 3"/>
          <p:cNvSpPr>
            <a:spLocks noGrp="1"/>
          </p:cNvSpPr>
          <p:nvPr>
            <p:ph type="dt" sz="half" idx="2"/>
          </p:nvPr>
        </p:nvSpPr>
        <p:spPr bwMode="white">
          <a:xfrm>
            <a:off x="304800" y="6356350"/>
            <a:ext cx="2133600" cy="365125"/>
          </a:xfrm>
          <a:prstGeom prst="rect">
            <a:avLst/>
          </a:prstGeom>
          <a:ln>
            <a:noFill/>
          </a:ln>
        </p:spPr>
        <p:txBody>
          <a:bodyPr vert="horz" lIns="91440" tIns="45720" rIns="91440" bIns="45720" rtlCol="0" anchor="ctr"/>
          <a:lstStyle>
            <a:lvl1pPr algn="l">
              <a:defRPr sz="1100" baseline="0">
                <a:solidFill>
                  <a:schemeClr val="accent1">
                    <a:lumMod val="60000"/>
                    <a:lumOff val="40000"/>
                  </a:schemeClr>
                </a:solidFill>
              </a:defRPr>
            </a:lvl1pPr>
          </a:lstStyle>
          <a:p>
            <a:fld id="{A4FD61F4-D1BF-4E42-AF7F-CDDDA73DF4DC}" type="datetimeFigureOut">
              <a:rPr lang="en-US" smtClean="0"/>
              <a:t>7/2/2019</a:t>
            </a:fld>
            <a:endParaRPr lang="en-US"/>
          </a:p>
        </p:txBody>
      </p:sp>
      <p:sp>
        <p:nvSpPr>
          <p:cNvPr id="5" name="Footer Placeholder 4"/>
          <p:cNvSpPr>
            <a:spLocks noGrp="1"/>
          </p:cNvSpPr>
          <p:nvPr>
            <p:ph type="ftr" sz="quarter" idx="3"/>
          </p:nvPr>
        </p:nvSpPr>
        <p:spPr bwMode="white">
          <a:xfrm>
            <a:off x="2971800" y="6356350"/>
            <a:ext cx="3200400" cy="365125"/>
          </a:xfrm>
          <a:prstGeom prst="rect">
            <a:avLst/>
          </a:prstGeom>
        </p:spPr>
        <p:txBody>
          <a:bodyPr vert="horz" lIns="91440" tIns="45720" rIns="91440" bIns="45720" rtlCol="0" anchor="ctr"/>
          <a:lstStyle>
            <a:lvl1pPr algn="ctr">
              <a:defRPr sz="1100" baseline="0">
                <a:solidFill>
                  <a:schemeClr val="accent1">
                    <a:lumMod val="60000"/>
                    <a:lumOff val="40000"/>
                  </a:schemeClr>
                </a:solidFill>
              </a:defRPr>
            </a:lvl1pPr>
          </a:lstStyle>
          <a:p>
            <a:endParaRPr lang="en-US"/>
          </a:p>
        </p:txBody>
      </p:sp>
      <p:sp>
        <p:nvSpPr>
          <p:cNvPr id="6" name="Slide Number Placeholder 5"/>
          <p:cNvSpPr>
            <a:spLocks noGrp="1"/>
          </p:cNvSpPr>
          <p:nvPr>
            <p:ph type="sldNum" sz="quarter" idx="4"/>
          </p:nvPr>
        </p:nvSpPr>
        <p:spPr bwMode="white">
          <a:xfrm>
            <a:off x="6675120" y="6364224"/>
            <a:ext cx="2133600" cy="365125"/>
          </a:xfrm>
          <a:prstGeom prst="rect">
            <a:avLst/>
          </a:prstGeom>
        </p:spPr>
        <p:txBody>
          <a:bodyPr vert="horz" lIns="91440" tIns="45720" rIns="91440" bIns="45720" rtlCol="0" anchor="ctr"/>
          <a:lstStyle>
            <a:lvl1pPr algn="r">
              <a:defRPr sz="1200" b="1" baseline="0">
                <a:solidFill>
                  <a:schemeClr val="accent1">
                    <a:lumMod val="60000"/>
                    <a:lumOff val="40000"/>
                  </a:schemeClr>
                </a:solidFill>
              </a:defRPr>
            </a:lvl1pPr>
          </a:lstStyle>
          <a:p>
            <a:fld id="{F965E121-EFEC-406B-9F4C-93567454CCAD}"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ctr" defTabSz="914400" rtl="0" eaLnBrk="1" latinLnBrk="0" hangingPunct="1">
        <a:spcBef>
          <a:spcPct val="0"/>
        </a:spcBef>
        <a:buNone/>
        <a:defRPr sz="3600" kern="1200" cap="all" spc="300" baseline="0">
          <a:solidFill>
            <a:schemeClr val="tx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0" indent="-274320" algn="l" defTabSz="914400" rtl="0" eaLnBrk="1" latinLnBrk="0" hangingPunct="1">
        <a:lnSpc>
          <a:spcPct val="150000"/>
        </a:lnSpc>
        <a:spcBef>
          <a:spcPct val="20000"/>
        </a:spcBef>
        <a:buClrTx/>
        <a:buFont typeface="Wingdings" pitchFamily="2" charset="2"/>
        <a:buChar char="v"/>
        <a:defRPr sz="1800" kern="1200" baseline="0">
          <a:solidFill>
            <a:schemeClr val="tx1"/>
          </a:solidFill>
          <a:latin typeface="+mn-lt"/>
          <a:ea typeface="+mn-ea"/>
          <a:cs typeface="+mn-cs"/>
        </a:defRPr>
      </a:lvl1pPr>
      <a:lvl2pPr marL="742950" indent="-228600" algn="l" defTabSz="914400" rtl="0" eaLnBrk="1" latinLnBrk="0" hangingPunct="1">
        <a:spcBef>
          <a:spcPct val="20000"/>
        </a:spcBef>
        <a:buClrTx/>
        <a:buFont typeface="Arial" pitchFamily="34" charset="0"/>
        <a:buChar char="•"/>
        <a:defRPr sz="1600" kern="1200" baseline="0">
          <a:solidFill>
            <a:schemeClr val="tx1"/>
          </a:solidFill>
          <a:latin typeface="+mn-lt"/>
          <a:ea typeface="+mn-ea"/>
          <a:cs typeface="+mn-cs"/>
        </a:defRPr>
      </a:lvl2pPr>
      <a:lvl3pPr marL="11430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3pPr>
      <a:lvl4pPr marL="16002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4pPr>
      <a:lvl5pPr marL="2057400" indent="-228600" algn="l" defTabSz="914400" rtl="0" eaLnBrk="1" latinLnBrk="0" hangingPunct="1">
        <a:spcBef>
          <a:spcPct val="20000"/>
        </a:spcBef>
        <a:buClrTx/>
        <a:buFont typeface="Arial" pitchFamily="34" charset="0"/>
        <a:buChar char="•"/>
        <a:defRPr sz="1400" kern="1200" baseline="0">
          <a:solidFill>
            <a:schemeClr val="tx1"/>
          </a:solidFill>
          <a:latin typeface="+mn-lt"/>
          <a:ea typeface="+mn-ea"/>
          <a:cs typeface="+mn-cs"/>
        </a:defRPr>
      </a:lvl5pPr>
      <a:lvl6pPr marL="2514600" indent="-228600" algn="l" defTabSz="914400" rtl="0" eaLnBrk="1" latinLnBrk="0" hangingPunct="1">
        <a:spcBef>
          <a:spcPct val="20000"/>
        </a:spcBef>
        <a:buClrTx/>
        <a:buFont typeface="Arial" pitchFamily="34" charset="0"/>
        <a:buChar char="•"/>
        <a:defRPr sz="1400" kern="1200">
          <a:solidFill>
            <a:schemeClr val="tx1"/>
          </a:solidFill>
          <a:latin typeface="+mn-lt"/>
          <a:ea typeface="+mn-ea"/>
          <a:cs typeface="+mn-cs"/>
        </a:defRPr>
      </a:lvl6pPr>
      <a:lvl7pPr marL="29718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7pPr>
      <a:lvl8pPr marL="3429000" indent="-228600" algn="l" defTabSz="914400" rtl="0" eaLnBrk="1" latinLnBrk="0" hangingPunct="1">
        <a:spcBef>
          <a:spcPct val="20000"/>
        </a:spcBef>
        <a:buClrTx/>
        <a:buFont typeface="Arial" pitchFamily="34" charset="0"/>
        <a:buChar char="•"/>
        <a:defRPr sz="1200" kern="1200" baseline="0">
          <a:solidFill>
            <a:schemeClr val="tx1"/>
          </a:solidFill>
          <a:latin typeface="+mn-lt"/>
          <a:ea typeface="+mn-ea"/>
          <a:cs typeface="+mn-cs"/>
        </a:defRPr>
      </a:lvl8pPr>
      <a:lvl9pPr marL="3886200" indent="-228600" algn="l" defTabSz="914400" rtl="0" eaLnBrk="1" latinLnBrk="0" hangingPunct="1">
        <a:spcBef>
          <a:spcPct val="20000"/>
        </a:spcBef>
        <a:buClrTx/>
        <a:buFont typeface="Arial" pitchFamily="34" charset="0"/>
        <a:buChar char="•"/>
        <a:defRPr sz="12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hyperlink" Target="http://www.simplypsychology.org/piaget.html"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US" dirty="0" smtClean="0"/>
              <a:t>Intelligence and assessments tests</a:t>
            </a:r>
            <a:endParaRPr lang="en-US" dirty="0"/>
          </a:p>
        </p:txBody>
      </p:sp>
      <p:sp>
        <p:nvSpPr>
          <p:cNvPr id="3" name="Subtitle 2"/>
          <p:cNvSpPr>
            <a:spLocks noGrp="1"/>
          </p:cNvSpPr>
          <p:nvPr>
            <p:ph type="subTitle" idx="1"/>
          </p:nvPr>
        </p:nvSpPr>
        <p:spPr>
          <a:xfrm>
            <a:off x="1371600" y="3429000"/>
            <a:ext cx="6400800" cy="2438400"/>
          </a:xfrm>
        </p:spPr>
        <p:txBody>
          <a:bodyPr>
            <a:normAutofit/>
          </a:bodyPr>
          <a:lstStyle/>
          <a:p>
            <a:r>
              <a:rPr lang="en-US" i="0" dirty="0" smtClean="0"/>
              <a:t>Measurements of Intelligence </a:t>
            </a:r>
          </a:p>
          <a:p>
            <a:r>
              <a:rPr lang="en-US" i="0" dirty="0" smtClean="0"/>
              <a:t>Name</a:t>
            </a:r>
          </a:p>
          <a:p>
            <a:r>
              <a:rPr lang="en-US" i="0" dirty="0" smtClean="0"/>
              <a:t>Institutional Affiliation</a:t>
            </a:r>
          </a:p>
          <a:p>
            <a:r>
              <a:rPr lang="en-US" i="0" dirty="0" smtClean="0"/>
              <a:t>Date</a:t>
            </a:r>
            <a:endParaRPr lang="en-US" i="0" dirty="0"/>
          </a:p>
        </p:txBody>
      </p:sp>
    </p:spTree>
    <p:extLst>
      <p:ext uri="{BB962C8B-B14F-4D97-AF65-F5344CB8AC3E}">
        <p14:creationId xmlns:p14="http://schemas.microsoft.com/office/powerpoint/2010/main" val="378988086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000" dirty="0">
                <a:latin typeface="Times New Roman" pitchFamily="18" charset="0"/>
                <a:cs typeface="Times New Roman" pitchFamily="18" charset="0"/>
              </a:rPr>
              <a:t>Stanford-</a:t>
            </a:r>
            <a:r>
              <a:rPr lang="en-US" sz="2000" dirty="0" err="1">
                <a:latin typeface="Times New Roman" pitchFamily="18" charset="0"/>
                <a:cs typeface="Times New Roman" pitchFamily="18" charset="0"/>
              </a:rPr>
              <a:t>Binet</a:t>
            </a:r>
            <a:r>
              <a:rPr lang="en-US" sz="2000" dirty="0">
                <a:latin typeface="Times New Roman" pitchFamily="18" charset="0"/>
                <a:cs typeface="Times New Roman" pitchFamily="18" charset="0"/>
              </a:rPr>
              <a:t> Intelligence Scale-V</a:t>
            </a:r>
          </a:p>
        </p:txBody>
      </p:sp>
      <p:sp>
        <p:nvSpPr>
          <p:cNvPr id="3" name="Content Placeholder 2"/>
          <p:cNvSpPr>
            <a:spLocks noGrp="1"/>
          </p:cNvSpPr>
          <p:nvPr>
            <p:ph idx="1"/>
          </p:nvPr>
        </p:nvSpPr>
        <p:spPr/>
        <p:txBody>
          <a:bodyPr>
            <a:normAutofit fontScale="92500" lnSpcReduction="10000"/>
          </a:bodyPr>
          <a:lstStyle/>
          <a:p>
            <a:r>
              <a:rPr lang="en-US" dirty="0" smtClean="0"/>
              <a:t>Age range 2 –over 85 years</a:t>
            </a:r>
          </a:p>
          <a:p>
            <a:r>
              <a:rPr lang="en-US" dirty="0"/>
              <a:t> the Stanford-</a:t>
            </a:r>
            <a:r>
              <a:rPr lang="en-US" dirty="0" err="1"/>
              <a:t>Binet</a:t>
            </a:r>
            <a:r>
              <a:rPr lang="en-US" dirty="0"/>
              <a:t> Intelligence </a:t>
            </a:r>
            <a:r>
              <a:rPr lang="en-US" dirty="0" smtClean="0"/>
              <a:t>Scale-V determines intelligence on fie cognitive abilities basis including</a:t>
            </a:r>
          </a:p>
          <a:p>
            <a:r>
              <a:rPr lang="en-US" dirty="0" smtClean="0"/>
              <a:t>Working memory</a:t>
            </a:r>
          </a:p>
          <a:p>
            <a:r>
              <a:rPr lang="en-US" dirty="0" smtClean="0"/>
              <a:t>Quantitative reasoning</a:t>
            </a:r>
          </a:p>
          <a:p>
            <a:r>
              <a:rPr lang="en-US" dirty="0"/>
              <a:t>Knowledge visual-spatial </a:t>
            </a:r>
            <a:r>
              <a:rPr lang="en-US" dirty="0" smtClean="0"/>
              <a:t>processing</a:t>
            </a:r>
          </a:p>
          <a:p>
            <a:r>
              <a:rPr lang="en-US" dirty="0" smtClean="0"/>
              <a:t>Fluid reasoning</a:t>
            </a:r>
          </a:p>
          <a:p>
            <a:endParaRPr lang="en-US" dirty="0"/>
          </a:p>
          <a:p>
            <a:endParaRPr lang="en-US" dirty="0" smtClean="0"/>
          </a:p>
          <a:p>
            <a:endParaRPr lang="en-US" dirty="0"/>
          </a:p>
        </p:txBody>
      </p:sp>
    </p:spTree>
    <p:extLst>
      <p:ext uri="{BB962C8B-B14F-4D97-AF65-F5344CB8AC3E}">
        <p14:creationId xmlns:p14="http://schemas.microsoft.com/office/powerpoint/2010/main" val="22569496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685800"/>
            <a:ext cx="6400800" cy="990600"/>
          </a:xfrm>
        </p:spPr>
        <p:txBody>
          <a:bodyPr>
            <a:normAutofit/>
          </a:bodyPr>
          <a:lstStyle/>
          <a:p>
            <a:r>
              <a:rPr lang="en-US" sz="2000" dirty="0" smtClean="0"/>
              <a:t>Critique definitions of intelligence</a:t>
            </a:r>
            <a:endParaRPr lang="en-US" sz="2000" dirty="0"/>
          </a:p>
        </p:txBody>
      </p:sp>
      <p:sp>
        <p:nvSpPr>
          <p:cNvPr id="3" name="Content Placeholder 2"/>
          <p:cNvSpPr>
            <a:spLocks noGrp="1"/>
          </p:cNvSpPr>
          <p:nvPr>
            <p:ph idx="1"/>
          </p:nvPr>
        </p:nvSpPr>
        <p:spPr>
          <a:xfrm>
            <a:off x="1371600" y="1752600"/>
            <a:ext cx="6400800" cy="3733801"/>
          </a:xfrm>
        </p:spPr>
        <p:txBody>
          <a:bodyPr>
            <a:normAutofit fontScale="92500" lnSpcReduction="20000"/>
          </a:bodyPr>
          <a:lstStyle/>
          <a:p>
            <a:r>
              <a:rPr lang="en-US" dirty="0"/>
              <a:t>According to McLeod “Intelligence is the  capability to problem solve , adapt, and learn new experiences</a:t>
            </a:r>
            <a:r>
              <a:rPr lang="en-US" dirty="0" smtClean="0"/>
              <a:t>.” </a:t>
            </a:r>
          </a:p>
          <a:p>
            <a:r>
              <a:rPr lang="en-US" dirty="0" smtClean="0"/>
              <a:t>Intelligence definition has been altered countless times since the inception of psychology. </a:t>
            </a:r>
          </a:p>
          <a:p>
            <a:r>
              <a:rPr lang="en-US" dirty="0" smtClean="0"/>
              <a:t>This </a:t>
            </a:r>
            <a:r>
              <a:rPr lang="en-US" dirty="0"/>
              <a:t>can be seen with either </a:t>
            </a:r>
            <a:r>
              <a:rPr lang="en-US" dirty="0" err="1"/>
              <a:t>Binets</a:t>
            </a:r>
            <a:r>
              <a:rPr lang="en-US" dirty="0"/>
              <a:t> test or </a:t>
            </a:r>
            <a:r>
              <a:rPr lang="en-US" dirty="0" smtClean="0"/>
              <a:t>Wechsler's </a:t>
            </a:r>
            <a:r>
              <a:rPr lang="en-US" dirty="0"/>
              <a:t>test. </a:t>
            </a:r>
            <a:endParaRPr lang="en-US" dirty="0" smtClean="0"/>
          </a:p>
          <a:p>
            <a:r>
              <a:rPr lang="en-US" dirty="0"/>
              <a:t>  T</a:t>
            </a:r>
            <a:r>
              <a:rPr lang="en-US" dirty="0" smtClean="0"/>
              <a:t>he available intelligence test and particularly the </a:t>
            </a:r>
            <a:r>
              <a:rPr lang="en-US" dirty="0" err="1" smtClean="0"/>
              <a:t>Binet</a:t>
            </a:r>
            <a:r>
              <a:rPr lang="en-US" dirty="0" smtClean="0"/>
              <a:t> test have undergone several revisions in the course of time  to standardize them</a:t>
            </a:r>
          </a:p>
          <a:p>
            <a:r>
              <a:rPr lang="en-US" dirty="0" smtClean="0"/>
              <a:t>Intelligence is influenced by several factors </a:t>
            </a:r>
          </a:p>
          <a:p>
            <a:r>
              <a:rPr lang="en-US" dirty="0" smtClean="0"/>
              <a:t>In certain instances scores obtained from different assessments are rendered invalid. </a:t>
            </a:r>
            <a:endParaRPr lang="en-US" dirty="0"/>
          </a:p>
        </p:txBody>
      </p:sp>
    </p:spTree>
    <p:extLst>
      <p:ext uri="{BB962C8B-B14F-4D97-AF65-F5344CB8AC3E}">
        <p14:creationId xmlns:p14="http://schemas.microsoft.com/office/powerpoint/2010/main" val="157569528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447800" y="457200"/>
            <a:ext cx="6400800" cy="1447800"/>
          </a:xfrm>
        </p:spPr>
        <p:txBody>
          <a:bodyPr>
            <a:normAutofit fontScale="90000"/>
          </a:bodyPr>
          <a:lstStyle/>
          <a:p>
            <a:r>
              <a:rPr lang="en-US" dirty="0"/>
              <a:t/>
            </a:r>
            <a:br>
              <a:rPr lang="en-US" dirty="0"/>
            </a:br>
            <a:r>
              <a:rPr lang="en-US" dirty="0"/>
              <a:t/>
            </a:r>
            <a:br>
              <a:rPr lang="en-US" dirty="0"/>
            </a:br>
            <a:r>
              <a:rPr lang="en-US" sz="2700" dirty="0">
                <a:latin typeface="Times New Roman" pitchFamily="18" charset="0"/>
                <a:cs typeface="Times New Roman" pitchFamily="18" charset="0"/>
              </a:rPr>
              <a:t>Wechsler Intelligence Scale for Children (WISC-V)</a:t>
            </a:r>
          </a:p>
        </p:txBody>
      </p:sp>
      <p:sp>
        <p:nvSpPr>
          <p:cNvPr id="3" name="Content Placeholder 2"/>
          <p:cNvSpPr>
            <a:spLocks noGrp="1"/>
          </p:cNvSpPr>
          <p:nvPr>
            <p:ph idx="1"/>
          </p:nvPr>
        </p:nvSpPr>
        <p:spPr>
          <a:xfrm>
            <a:off x="1295400" y="1981200"/>
            <a:ext cx="6400800" cy="3886200"/>
          </a:xfrm>
        </p:spPr>
        <p:txBody>
          <a:bodyPr>
            <a:normAutofit fontScale="85000" lnSpcReduction="10000"/>
          </a:bodyPr>
          <a:lstStyle/>
          <a:p>
            <a:r>
              <a:rPr lang="en-US" dirty="0" smtClean="0"/>
              <a:t>This is the most recent edition of  Wechsler Intelligence  Assessment </a:t>
            </a:r>
          </a:p>
          <a:p>
            <a:r>
              <a:rPr lang="en-US" dirty="0" smtClean="0"/>
              <a:t>Measures </a:t>
            </a:r>
            <a:r>
              <a:rPr lang="en-US" dirty="0"/>
              <a:t>children intellectual abilities 5 cognitive domains that </a:t>
            </a:r>
            <a:r>
              <a:rPr lang="en-US" dirty="0" smtClean="0"/>
              <a:t>control performance</a:t>
            </a:r>
          </a:p>
          <a:p>
            <a:r>
              <a:rPr lang="en-US" dirty="0" smtClean="0"/>
              <a:t>Age range 6-17.11 years</a:t>
            </a:r>
          </a:p>
          <a:p>
            <a:r>
              <a:rPr lang="en-US" dirty="0"/>
              <a:t> T</a:t>
            </a:r>
            <a:r>
              <a:rPr lang="en-US" dirty="0" smtClean="0"/>
              <a:t>est is divided into 15 subtests</a:t>
            </a:r>
          </a:p>
          <a:p>
            <a:r>
              <a:rPr lang="en-US" dirty="0"/>
              <a:t>Three new primary subtests — Visual Puzzles, Figure Weights, and Picture Span </a:t>
            </a:r>
            <a:endParaRPr lang="en-US" dirty="0" smtClean="0"/>
          </a:p>
          <a:p>
            <a:r>
              <a:rPr lang="en-US" dirty="0" smtClean="0"/>
              <a:t>Increases </a:t>
            </a:r>
            <a:r>
              <a:rPr lang="en-US" dirty="0"/>
              <a:t>construct </a:t>
            </a:r>
            <a:r>
              <a:rPr lang="en-US" dirty="0" smtClean="0"/>
              <a:t>coverage.</a:t>
            </a:r>
            <a:endParaRPr lang="en-US" dirty="0"/>
          </a:p>
          <a:p>
            <a:r>
              <a:rPr lang="en-US" dirty="0" smtClean="0"/>
              <a:t>Assists in identification  as well as diagnosis  </a:t>
            </a:r>
            <a:r>
              <a:rPr lang="en-US" dirty="0"/>
              <a:t>intellectual and learning </a:t>
            </a:r>
            <a:r>
              <a:rPr lang="en-US" dirty="0" smtClean="0"/>
              <a:t>disabilities in children.</a:t>
            </a:r>
            <a:endParaRPr lang="en-US" dirty="0"/>
          </a:p>
          <a:p>
            <a:r>
              <a:rPr lang="en-US" dirty="0" smtClean="0"/>
              <a:t>Evaluates </a:t>
            </a:r>
            <a:r>
              <a:rPr lang="en-US" dirty="0"/>
              <a:t>cognitive processing strengths and weaknesses.</a:t>
            </a:r>
            <a:endParaRPr lang="en-US" dirty="0" smtClean="0"/>
          </a:p>
          <a:p>
            <a:endParaRPr lang="en-US" dirty="0"/>
          </a:p>
        </p:txBody>
      </p:sp>
    </p:spTree>
    <p:extLst>
      <p:ext uri="{BB962C8B-B14F-4D97-AF65-F5344CB8AC3E}">
        <p14:creationId xmlns:p14="http://schemas.microsoft.com/office/powerpoint/2010/main" val="31425862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57200"/>
            <a:ext cx="6400800" cy="1524000"/>
          </a:xfrm>
        </p:spPr>
        <p:txBody>
          <a:bodyPr>
            <a:normAutofit/>
          </a:bodyPr>
          <a:lstStyle/>
          <a:p>
            <a:r>
              <a:rPr lang="en-US" sz="2000" dirty="0">
                <a:latin typeface="Times New Roman" pitchFamily="18" charset="0"/>
                <a:cs typeface="Times New Roman" pitchFamily="18" charset="0"/>
              </a:rPr>
              <a:t>Achievement </a:t>
            </a:r>
            <a:r>
              <a:rPr lang="en-US" sz="2000" dirty="0" smtClean="0">
                <a:latin typeface="Times New Roman" pitchFamily="18" charset="0"/>
                <a:cs typeface="Times New Roman" pitchFamily="18" charset="0"/>
              </a:rPr>
              <a:t>Tests</a:t>
            </a:r>
            <a:br>
              <a:rPr lang="en-US" sz="2000" dirty="0" smtClean="0">
                <a:latin typeface="Times New Roman" pitchFamily="18" charset="0"/>
                <a:cs typeface="Times New Roman" pitchFamily="18" charset="0"/>
              </a:rPr>
            </a:br>
            <a:r>
              <a:rPr lang="en-US" sz="2000" dirty="0" smtClean="0">
                <a:latin typeface="Times New Roman" pitchFamily="18" charset="0"/>
                <a:cs typeface="Times New Roman" pitchFamily="18" charset="0"/>
              </a:rPr>
              <a:t>Wechsler </a:t>
            </a:r>
            <a:r>
              <a:rPr lang="en-US" sz="2000" dirty="0">
                <a:latin typeface="Times New Roman" pitchFamily="18" charset="0"/>
                <a:cs typeface="Times New Roman" pitchFamily="18" charset="0"/>
              </a:rPr>
              <a:t>Individual Achievement Test (WIAT-III)</a:t>
            </a:r>
          </a:p>
        </p:txBody>
      </p:sp>
      <p:sp>
        <p:nvSpPr>
          <p:cNvPr id="3" name="Content Placeholder 2"/>
          <p:cNvSpPr>
            <a:spLocks noGrp="1"/>
          </p:cNvSpPr>
          <p:nvPr>
            <p:ph idx="1"/>
          </p:nvPr>
        </p:nvSpPr>
        <p:spPr/>
        <p:txBody>
          <a:bodyPr/>
          <a:lstStyle/>
          <a:p>
            <a:r>
              <a:rPr lang="en-US" dirty="0" smtClean="0"/>
              <a:t>Consists </a:t>
            </a:r>
            <a:r>
              <a:rPr lang="en-US" dirty="0"/>
              <a:t> </a:t>
            </a:r>
            <a:r>
              <a:rPr lang="en-US" dirty="0" smtClean="0"/>
              <a:t>eight subtests</a:t>
            </a:r>
          </a:p>
          <a:p>
            <a:r>
              <a:rPr lang="en-US" dirty="0" smtClean="0"/>
              <a:t>Age range 4.0 – 50.11 years</a:t>
            </a:r>
          </a:p>
          <a:p>
            <a:r>
              <a:rPr lang="en-US" dirty="0" smtClean="0"/>
              <a:t>provides inclusive academic attainment</a:t>
            </a:r>
          </a:p>
          <a:p>
            <a:r>
              <a:rPr lang="en-US" dirty="0" smtClean="0"/>
              <a:t>Aids ascertain an individual’s strengths and weaknesses</a:t>
            </a:r>
          </a:p>
          <a:p>
            <a:r>
              <a:rPr lang="en-US" dirty="0" smtClean="0"/>
              <a:t>Aids in educational placement  of students</a:t>
            </a:r>
          </a:p>
          <a:p>
            <a:endParaRPr lang="en-US" dirty="0" smtClean="0"/>
          </a:p>
          <a:p>
            <a:endParaRPr lang="en-US" dirty="0"/>
          </a:p>
        </p:txBody>
      </p:sp>
    </p:spTree>
    <p:extLst>
      <p:ext uri="{BB962C8B-B14F-4D97-AF65-F5344CB8AC3E}">
        <p14:creationId xmlns:p14="http://schemas.microsoft.com/office/powerpoint/2010/main" val="63762962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457200"/>
            <a:ext cx="6400800" cy="1066800"/>
          </a:xfrm>
        </p:spPr>
        <p:txBody>
          <a:bodyPr>
            <a:normAutofit/>
          </a:bodyPr>
          <a:lstStyle/>
          <a:p>
            <a:r>
              <a:rPr lang="en-US" sz="2000" dirty="0" smtClean="0">
                <a:latin typeface="Times New Roman" pitchFamily="18" charset="0"/>
                <a:cs typeface="Times New Roman" pitchFamily="18" charset="0"/>
              </a:rPr>
              <a:t>Peabody individual achievement test</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a:xfrm>
            <a:off x="1371600" y="1981200"/>
            <a:ext cx="6400800" cy="3810000"/>
          </a:xfrm>
        </p:spPr>
        <p:txBody>
          <a:bodyPr/>
          <a:lstStyle/>
          <a:p>
            <a:r>
              <a:rPr lang="en-US" dirty="0" smtClean="0"/>
              <a:t>Can be administered to students between  age </a:t>
            </a:r>
            <a:r>
              <a:rPr lang="en-US" dirty="0"/>
              <a:t>of  5–22.11 </a:t>
            </a:r>
            <a:r>
              <a:rPr lang="en-US" dirty="0" smtClean="0"/>
              <a:t>years</a:t>
            </a:r>
          </a:p>
          <a:p>
            <a:r>
              <a:rPr lang="en-US" dirty="0" smtClean="0"/>
              <a:t>Questions are form a range of subjects </a:t>
            </a:r>
          </a:p>
          <a:p>
            <a:r>
              <a:rPr lang="en-US" dirty="0"/>
              <a:t>M</a:t>
            </a:r>
            <a:r>
              <a:rPr lang="en-US" dirty="0" smtClean="0"/>
              <a:t>ultiple choices questions</a:t>
            </a:r>
          </a:p>
          <a:p>
            <a:r>
              <a:rPr lang="en-US" dirty="0"/>
              <a:t>Basically </a:t>
            </a:r>
            <a:r>
              <a:rPr lang="en-US" dirty="0" smtClean="0"/>
              <a:t>conversational test </a:t>
            </a:r>
          </a:p>
          <a:p>
            <a:r>
              <a:rPr lang="en-US" dirty="0" smtClean="0"/>
              <a:t>Administered by a trained  examiner</a:t>
            </a:r>
          </a:p>
          <a:p>
            <a:r>
              <a:rPr lang="en-US" dirty="0" smtClean="0"/>
              <a:t>Individuals are tested on areas  such as </a:t>
            </a:r>
          </a:p>
          <a:p>
            <a:r>
              <a:rPr lang="en-US" dirty="0" smtClean="0"/>
              <a:t>Comprehension reading</a:t>
            </a:r>
          </a:p>
          <a:p>
            <a:r>
              <a:rPr lang="en-US" dirty="0" smtClean="0"/>
              <a:t>Mathematics</a:t>
            </a:r>
          </a:p>
          <a:p>
            <a:endParaRPr lang="en-US" dirty="0" smtClean="0"/>
          </a:p>
          <a:p>
            <a:endParaRPr lang="en-US" dirty="0" smtClean="0"/>
          </a:p>
          <a:p>
            <a:endParaRPr lang="en-US" dirty="0"/>
          </a:p>
        </p:txBody>
      </p:sp>
    </p:spTree>
    <p:extLst>
      <p:ext uri="{BB962C8B-B14F-4D97-AF65-F5344CB8AC3E}">
        <p14:creationId xmlns:p14="http://schemas.microsoft.com/office/powerpoint/2010/main" val="1086805700"/>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US" dirty="0" smtClean="0"/>
              <a:t>Multiple intelligences</a:t>
            </a:r>
            <a:endParaRPr lang="en-US" dirty="0"/>
          </a:p>
        </p:txBody>
      </p:sp>
      <p:sp>
        <p:nvSpPr>
          <p:cNvPr id="3" name="Content Placeholder 2"/>
          <p:cNvSpPr>
            <a:spLocks noGrp="1"/>
          </p:cNvSpPr>
          <p:nvPr>
            <p:ph idx="1"/>
          </p:nvPr>
        </p:nvSpPr>
        <p:spPr/>
        <p:txBody>
          <a:bodyPr>
            <a:normAutofit fontScale="92500" lnSpcReduction="20000"/>
          </a:bodyPr>
          <a:lstStyle/>
          <a:p>
            <a:r>
              <a:rPr lang="en-US" dirty="0"/>
              <a:t>Howard Gardner</a:t>
            </a:r>
          </a:p>
          <a:p>
            <a:pPr lvl="1">
              <a:buFont typeface="Wingdings" pitchFamily="2" charset="2"/>
              <a:buChar char="Ø"/>
            </a:pPr>
            <a:r>
              <a:rPr lang="en-US" dirty="0"/>
              <a:t>Multiple Intelligences</a:t>
            </a:r>
          </a:p>
          <a:p>
            <a:r>
              <a:rPr lang="en-US" b="1" dirty="0"/>
              <a:t>8 Intelligence Factors</a:t>
            </a:r>
          </a:p>
          <a:p>
            <a:pPr lvl="1">
              <a:buFont typeface="Wingdings" pitchFamily="2" charset="2"/>
              <a:buChar char="Ø"/>
            </a:pPr>
            <a:r>
              <a:rPr lang="en-US" dirty="0"/>
              <a:t>Bodily Kinesthetic</a:t>
            </a:r>
          </a:p>
          <a:p>
            <a:pPr lvl="1">
              <a:buFont typeface="Wingdings" pitchFamily="2" charset="2"/>
              <a:buChar char="Ø"/>
            </a:pPr>
            <a:r>
              <a:rPr lang="en-US" dirty="0"/>
              <a:t>Interpersonal</a:t>
            </a:r>
          </a:p>
          <a:p>
            <a:pPr lvl="1">
              <a:buFont typeface="Wingdings" pitchFamily="2" charset="2"/>
              <a:buChar char="Ø"/>
            </a:pPr>
            <a:r>
              <a:rPr lang="en-US" dirty="0"/>
              <a:t>Intrapersonal</a:t>
            </a:r>
          </a:p>
          <a:p>
            <a:pPr lvl="1">
              <a:buFont typeface="Wingdings" pitchFamily="2" charset="2"/>
              <a:buChar char="Ø"/>
            </a:pPr>
            <a:r>
              <a:rPr lang="en-US" dirty="0"/>
              <a:t>Linguistic</a:t>
            </a:r>
          </a:p>
          <a:p>
            <a:pPr lvl="1">
              <a:buFont typeface="Wingdings" pitchFamily="2" charset="2"/>
              <a:buChar char="Ø"/>
            </a:pPr>
            <a:r>
              <a:rPr lang="en-US" dirty="0"/>
              <a:t>Logical-Mathematical</a:t>
            </a:r>
          </a:p>
          <a:p>
            <a:pPr lvl="1">
              <a:buFont typeface="Wingdings" pitchFamily="2" charset="2"/>
              <a:buChar char="Ø"/>
            </a:pPr>
            <a:r>
              <a:rPr lang="en-US" dirty="0"/>
              <a:t>Musical </a:t>
            </a:r>
          </a:p>
          <a:p>
            <a:pPr lvl="1">
              <a:buFont typeface="Wingdings" pitchFamily="2" charset="2"/>
              <a:buChar char="Ø"/>
            </a:pPr>
            <a:r>
              <a:rPr lang="en-US" dirty="0"/>
              <a:t>Naturalistic</a:t>
            </a:r>
          </a:p>
          <a:p>
            <a:pPr lvl="1">
              <a:buFont typeface="Wingdings" pitchFamily="2" charset="2"/>
              <a:buChar char="Ø"/>
            </a:pPr>
            <a:r>
              <a:rPr lang="en-US" dirty="0"/>
              <a:t>Spatial</a:t>
            </a:r>
          </a:p>
          <a:p>
            <a:endParaRPr lang="en-US" dirty="0"/>
          </a:p>
        </p:txBody>
      </p:sp>
    </p:spTree>
    <p:extLst>
      <p:ext uri="{BB962C8B-B14F-4D97-AF65-F5344CB8AC3E}">
        <p14:creationId xmlns:p14="http://schemas.microsoft.com/office/powerpoint/2010/main" val="1346662994"/>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400" dirty="0">
                <a:latin typeface="Times New Roman" pitchFamily="18" charset="0"/>
                <a:cs typeface="Times New Roman" pitchFamily="18" charset="0"/>
              </a:rPr>
              <a:t>definition and </a:t>
            </a:r>
            <a:r>
              <a:rPr lang="en-US" sz="2400" dirty="0" smtClean="0">
                <a:latin typeface="Times New Roman" pitchFamily="18" charset="0"/>
                <a:cs typeface="Times New Roman" pitchFamily="18" charset="0"/>
              </a:rPr>
              <a:t>measures relation</a:t>
            </a:r>
            <a:endParaRPr lang="en-US" sz="24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smtClean="0"/>
              <a:t>No standard definition</a:t>
            </a:r>
          </a:p>
          <a:p>
            <a:pPr indent="0">
              <a:buNone/>
            </a:pPr>
            <a:r>
              <a:rPr lang="en-US" dirty="0" smtClean="0"/>
              <a:t>  Intelligence and its definition related in that it encompasses</a:t>
            </a:r>
          </a:p>
          <a:p>
            <a:pPr marL="285750" indent="-285750">
              <a:buFont typeface="Wingdings" pitchFamily="2" charset="2"/>
              <a:buChar char="Ø"/>
            </a:pPr>
            <a:r>
              <a:rPr lang="en-US" dirty="0" smtClean="0"/>
              <a:t>Problem solving</a:t>
            </a:r>
          </a:p>
          <a:p>
            <a:pPr marL="285750" indent="-285750">
              <a:buFont typeface="Wingdings" pitchFamily="2" charset="2"/>
              <a:buChar char="Ø"/>
            </a:pPr>
            <a:r>
              <a:rPr lang="en-US" dirty="0" smtClean="0"/>
              <a:t>Problem recognition</a:t>
            </a:r>
          </a:p>
          <a:p>
            <a:pPr marL="285750" indent="-285750">
              <a:buFont typeface="Wingdings" pitchFamily="2" charset="2"/>
              <a:buChar char="Ø"/>
            </a:pPr>
            <a:r>
              <a:rPr lang="en-US" dirty="0" smtClean="0"/>
              <a:t>Learning</a:t>
            </a:r>
          </a:p>
          <a:p>
            <a:pPr indent="0">
              <a:buNone/>
            </a:pPr>
            <a:endParaRPr lang="en-US" dirty="0"/>
          </a:p>
        </p:txBody>
      </p:sp>
    </p:spTree>
    <p:extLst>
      <p:ext uri="{BB962C8B-B14F-4D97-AF65-F5344CB8AC3E}">
        <p14:creationId xmlns:p14="http://schemas.microsoft.com/office/powerpoint/2010/main" val="54938457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US" sz="2000" dirty="0" smtClean="0">
                <a:latin typeface="Times New Roman" pitchFamily="18" charset="0"/>
                <a:cs typeface="Times New Roman" pitchFamily="18" charset="0"/>
              </a:rPr>
              <a:t>Evaluation of selected measures </a:t>
            </a:r>
            <a:endParaRPr lang="en-US" sz="2000" dirty="0">
              <a:latin typeface="Times New Roman" pitchFamily="18" charset="0"/>
              <a:cs typeface="Times New Roman" pitchFamily="18" charset="0"/>
            </a:endParaRPr>
          </a:p>
        </p:txBody>
      </p:sp>
      <p:sp>
        <p:nvSpPr>
          <p:cNvPr id="3" name="Content Placeholder 2"/>
          <p:cNvSpPr>
            <a:spLocks noGrp="1"/>
          </p:cNvSpPr>
          <p:nvPr>
            <p:ph idx="1"/>
          </p:nvPr>
        </p:nvSpPr>
        <p:spPr/>
        <p:txBody>
          <a:bodyPr/>
          <a:lstStyle/>
          <a:p>
            <a:r>
              <a:rPr lang="en-US" dirty="0" smtClean="0"/>
              <a:t>Reliability </a:t>
            </a:r>
          </a:p>
          <a:p>
            <a:r>
              <a:rPr lang="en-US" dirty="0" smtClean="0"/>
              <a:t>Normative procedure</a:t>
            </a:r>
          </a:p>
          <a:p>
            <a:r>
              <a:rPr lang="en-US" dirty="0" smtClean="0"/>
              <a:t>Bias</a:t>
            </a:r>
          </a:p>
          <a:p>
            <a:r>
              <a:rPr lang="en-US" dirty="0" smtClean="0"/>
              <a:t>Validity</a:t>
            </a:r>
          </a:p>
          <a:p>
            <a:r>
              <a:rPr lang="en-US" dirty="0" smtClean="0"/>
              <a:t> </a:t>
            </a:r>
          </a:p>
          <a:p>
            <a:endParaRPr lang="en-US" dirty="0"/>
          </a:p>
        </p:txBody>
      </p:sp>
    </p:spTree>
    <p:extLst>
      <p:ext uri="{BB962C8B-B14F-4D97-AF65-F5344CB8AC3E}">
        <p14:creationId xmlns:p14="http://schemas.microsoft.com/office/powerpoint/2010/main" val="392752918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Assessment goals</a:t>
            </a:r>
            <a:endParaRPr lang="en-US" dirty="0"/>
          </a:p>
        </p:txBody>
      </p:sp>
      <p:sp>
        <p:nvSpPr>
          <p:cNvPr id="3" name="Content Placeholder 2"/>
          <p:cNvSpPr>
            <a:spLocks noGrp="1"/>
          </p:cNvSpPr>
          <p:nvPr>
            <p:ph idx="1"/>
          </p:nvPr>
        </p:nvSpPr>
        <p:spPr>
          <a:xfrm>
            <a:off x="1371600" y="2133600"/>
            <a:ext cx="6400800" cy="3352801"/>
          </a:xfrm>
        </p:spPr>
        <p:txBody>
          <a:bodyPr>
            <a:normAutofit/>
          </a:bodyPr>
          <a:lstStyle/>
          <a:p>
            <a:r>
              <a:rPr lang="en-US" b="1" dirty="0" smtClean="0"/>
              <a:t>Similarities of Assessment Tests</a:t>
            </a:r>
            <a:endParaRPr lang="en-US" b="1" dirty="0"/>
          </a:p>
          <a:p>
            <a:r>
              <a:rPr lang="en-US" dirty="0" smtClean="0"/>
              <a:t>Ensuring </a:t>
            </a:r>
            <a:r>
              <a:rPr lang="en-US" dirty="0"/>
              <a:t>academic program</a:t>
            </a:r>
          </a:p>
          <a:p>
            <a:r>
              <a:rPr lang="en-US" dirty="0" smtClean="0"/>
              <a:t>Maintain </a:t>
            </a:r>
            <a:r>
              <a:rPr lang="en-US" dirty="0"/>
              <a:t>a reporting process</a:t>
            </a:r>
          </a:p>
          <a:p>
            <a:r>
              <a:rPr lang="en-US" dirty="0"/>
              <a:t>Develop a shared </a:t>
            </a:r>
            <a:r>
              <a:rPr lang="en-US" dirty="0" smtClean="0"/>
              <a:t>culture</a:t>
            </a:r>
          </a:p>
          <a:p>
            <a:r>
              <a:rPr lang="en-US" dirty="0"/>
              <a:t>Identify and diagnose intellectual and learning disabilities.</a:t>
            </a:r>
          </a:p>
          <a:p>
            <a:r>
              <a:rPr lang="en-US" dirty="0"/>
              <a:t>Evaluate cognitive processing strengths and weaknesses.</a:t>
            </a:r>
          </a:p>
          <a:p>
            <a:r>
              <a:rPr lang="en-US" dirty="0"/>
              <a:t>Assess giftedness and the impact of brain injuries</a:t>
            </a:r>
          </a:p>
          <a:p>
            <a:endParaRPr lang="en-US" dirty="0"/>
          </a:p>
        </p:txBody>
      </p:sp>
    </p:spTree>
    <p:extLst>
      <p:ext uri="{BB962C8B-B14F-4D97-AF65-F5344CB8AC3E}">
        <p14:creationId xmlns:p14="http://schemas.microsoft.com/office/powerpoint/2010/main" val="233582814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371600" y="914400"/>
            <a:ext cx="6400800" cy="1066800"/>
          </a:xfrm>
        </p:spPr>
        <p:txBody>
          <a:bodyPr>
            <a:normAutofit/>
          </a:bodyPr>
          <a:lstStyle/>
          <a:p>
            <a:r>
              <a:rPr lang="en-US" sz="2400" dirty="0" smtClean="0"/>
              <a:t>Uses and purposes</a:t>
            </a:r>
            <a:endParaRPr lang="en-US" sz="2400" dirty="0"/>
          </a:p>
        </p:txBody>
      </p:sp>
      <p:sp>
        <p:nvSpPr>
          <p:cNvPr id="3" name="Content Placeholder 2"/>
          <p:cNvSpPr>
            <a:spLocks noGrp="1"/>
          </p:cNvSpPr>
          <p:nvPr>
            <p:ph idx="1"/>
          </p:nvPr>
        </p:nvSpPr>
        <p:spPr/>
        <p:txBody>
          <a:bodyPr/>
          <a:lstStyle/>
          <a:p>
            <a:r>
              <a:rPr lang="en-US" dirty="0"/>
              <a:t>Maintain a reporting process</a:t>
            </a:r>
          </a:p>
          <a:p>
            <a:r>
              <a:rPr lang="en-US" dirty="0" smtClean="0"/>
              <a:t>Use in selection</a:t>
            </a:r>
          </a:p>
          <a:p>
            <a:r>
              <a:rPr lang="en-US" dirty="0" smtClean="0"/>
              <a:t>Use in classification</a:t>
            </a:r>
          </a:p>
          <a:p>
            <a:r>
              <a:rPr lang="en-US" dirty="0" smtClean="0"/>
              <a:t>Use in assessment promotion</a:t>
            </a:r>
          </a:p>
          <a:p>
            <a:r>
              <a:rPr lang="en-US" dirty="0" smtClean="0"/>
              <a:t>Use for diagnosis</a:t>
            </a:r>
          </a:p>
          <a:p>
            <a:r>
              <a:rPr lang="en-US" dirty="0" smtClean="0"/>
              <a:t>Use in improving learning processes</a:t>
            </a:r>
          </a:p>
          <a:p>
            <a:endParaRPr lang="en-US" dirty="0"/>
          </a:p>
        </p:txBody>
      </p:sp>
    </p:spTree>
    <p:extLst>
      <p:ext uri="{BB962C8B-B14F-4D97-AF65-F5344CB8AC3E}">
        <p14:creationId xmlns:p14="http://schemas.microsoft.com/office/powerpoint/2010/main" val="425340451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references</a:t>
            </a:r>
            <a:endParaRPr lang="en-US" dirty="0"/>
          </a:p>
        </p:txBody>
      </p:sp>
      <p:sp>
        <p:nvSpPr>
          <p:cNvPr id="3" name="Content Placeholder 2"/>
          <p:cNvSpPr>
            <a:spLocks noGrp="1"/>
          </p:cNvSpPr>
          <p:nvPr>
            <p:ph idx="1"/>
          </p:nvPr>
        </p:nvSpPr>
        <p:spPr/>
        <p:txBody>
          <a:bodyPr>
            <a:normAutofit fontScale="85000" lnSpcReduction="10000"/>
          </a:bodyPr>
          <a:lstStyle/>
          <a:p>
            <a:pPr indent="-457200">
              <a:buNone/>
            </a:pPr>
            <a:r>
              <a:rPr lang="en-US" dirty="0"/>
              <a:t>McLeod, S. (</a:t>
            </a:r>
            <a:r>
              <a:rPr lang="en-US" dirty="0" smtClean="0"/>
              <a:t>2015). </a:t>
            </a:r>
            <a:r>
              <a:rPr lang="en-US" i="1" dirty="0" smtClean="0"/>
              <a:t>Educational Implications</a:t>
            </a:r>
            <a:r>
              <a:rPr lang="en-US" dirty="0"/>
              <a:t>. Retrieved 2015, from Simply Psychology: 	</a:t>
            </a:r>
            <a:r>
              <a:rPr lang="en-US" dirty="0" smtClean="0">
                <a:hlinkClick r:id="rId2"/>
              </a:rPr>
              <a:t>www.simplypsychology.org/piaget.html</a:t>
            </a:r>
            <a:endParaRPr lang="en-US" dirty="0" smtClean="0"/>
          </a:p>
          <a:p>
            <a:pPr indent="-457200">
              <a:buNone/>
            </a:pPr>
            <a:r>
              <a:rPr lang="en-US" dirty="0" err="1" smtClean="0"/>
              <a:t>Santrock</a:t>
            </a:r>
            <a:r>
              <a:rPr lang="en-US" dirty="0"/>
              <a:t>, J. W. (2015). Cognitive Changes . In J. W. </a:t>
            </a:r>
            <a:r>
              <a:rPr lang="en-US" dirty="0" err="1"/>
              <a:t>Santrock</a:t>
            </a:r>
            <a:r>
              <a:rPr lang="en-US" dirty="0"/>
              <a:t>, </a:t>
            </a:r>
            <a:r>
              <a:rPr lang="en-US" i="1" dirty="0"/>
              <a:t>Life-Span Development </a:t>
            </a:r>
            <a:r>
              <a:rPr lang="en-US" dirty="0" smtClean="0"/>
              <a:t>(</a:t>
            </a:r>
            <a:r>
              <a:rPr lang="en-US" dirty="0"/>
              <a:t>Vol. Fifteenth Edition, p. 287). New York: McGraw-Hill Education.</a:t>
            </a:r>
          </a:p>
          <a:p>
            <a:pPr indent="-457200">
              <a:buNone/>
            </a:pPr>
            <a:r>
              <a:rPr lang="en-US" dirty="0" err="1"/>
              <a:t>Patino</a:t>
            </a:r>
            <a:r>
              <a:rPr lang="en-US" dirty="0"/>
              <a:t>, E. (2018). Types of Intelligence and Achievement Tests. Retrieved from https://www.understood.org/en/school-learning/evaluations/types-of-tests/types-of-intelligence-and-achievement-tests</a:t>
            </a:r>
          </a:p>
        </p:txBody>
      </p:sp>
    </p:spTree>
    <p:extLst>
      <p:ext uri="{BB962C8B-B14F-4D97-AF65-F5344CB8AC3E}">
        <p14:creationId xmlns:p14="http://schemas.microsoft.com/office/powerpoint/2010/main" val="1584518047"/>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Couture">
  <a:themeElements>
    <a:clrScheme name="Couture">
      <a:dk1>
        <a:sysClr val="windowText" lastClr="000000"/>
      </a:dk1>
      <a:lt1>
        <a:sysClr val="window" lastClr="FFFFFF"/>
      </a:lt1>
      <a:dk2>
        <a:srgbClr val="37302A"/>
      </a:dk2>
      <a:lt2>
        <a:srgbClr val="D0CCB9"/>
      </a:lt2>
      <a:accent1>
        <a:srgbClr val="9E8E5C"/>
      </a:accent1>
      <a:accent2>
        <a:srgbClr val="A09781"/>
      </a:accent2>
      <a:accent3>
        <a:srgbClr val="85776D"/>
      </a:accent3>
      <a:accent4>
        <a:srgbClr val="AEAFA9"/>
      </a:accent4>
      <a:accent5>
        <a:srgbClr val="8D878B"/>
      </a:accent5>
      <a:accent6>
        <a:srgbClr val="6B6149"/>
      </a:accent6>
      <a:hlink>
        <a:srgbClr val="B6A272"/>
      </a:hlink>
      <a:folHlink>
        <a:srgbClr val="8A784F"/>
      </a:folHlink>
    </a:clrScheme>
    <a:fontScheme name="Black Tie">
      <a:maj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Garamond"/>
        <a:ea typeface=""/>
        <a:cs typeface=""/>
        <a:font script="Grek" typeface="Constantia"/>
        <a:font script="Cyrl" typeface="Constantia"/>
        <a:font script="Jpan" typeface="ＭＳ Ｐ明朝"/>
        <a:font script="Hang" typeface="궁서"/>
        <a:font script="Hans" typeface="仿宋"/>
        <a:font script="Hant" typeface="標楷體"/>
        <a:font script="Arab" typeface="Times New Roman"/>
        <a:font script="Hebr" typeface="Times New Roman"/>
        <a:font script="Thai" typeface="Angsan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Couture">
      <a:fillStyleLst>
        <a:solidFill>
          <a:schemeClr val="phClr"/>
        </a:solidFill>
        <a:solidFill>
          <a:schemeClr val="phClr">
            <a:tint val="65000"/>
          </a:schemeClr>
        </a:solidFill>
        <a:solidFill>
          <a:schemeClr val="phClr">
            <a:shade val="80000"/>
            <a:satMod val="180000"/>
          </a:schemeClr>
        </a:solidFill>
      </a:fillStyleLst>
      <a:lnStyleLst>
        <a:ln w="9525" cap="flat" cmpd="sng" algn="ctr">
          <a:solidFill>
            <a:schemeClr val="phClr"/>
          </a:solidFill>
          <a:prstDash val="solid"/>
        </a:ln>
        <a:ln w="10795" cap="flat" cmpd="sng" algn="ctr">
          <a:solidFill>
            <a:schemeClr val="phClr"/>
          </a:solidFill>
          <a:prstDash val="solid"/>
        </a:ln>
        <a:ln w="17145" cap="flat" cmpd="sng" algn="ctr">
          <a:solidFill>
            <a:schemeClr val="phClr">
              <a:shade val="95000"/>
              <a:alpha val="50000"/>
              <a:satMod val="150000"/>
            </a:schemeClr>
          </a:solidFill>
          <a:prstDash val="solid"/>
        </a:ln>
      </a:lnStyleLst>
      <a:effectStyleLst>
        <a:effectStyle>
          <a:effectLst/>
        </a:effectStyle>
        <a:effectStyle>
          <a:effectLst/>
        </a:effectStyle>
        <a:effectStyle>
          <a:effectLst>
            <a:outerShdw blurRad="44450" dist="13970" dir="5400000" algn="ctr" rotWithShape="0">
              <a:srgbClr val="000000">
                <a:alpha val="45000"/>
              </a:srgbClr>
            </a:outerShdw>
          </a:effectLst>
          <a:scene3d>
            <a:camera prst="orthographicFront">
              <a:rot lat="0" lon="0" rev="0"/>
            </a:camera>
            <a:lightRig rig="twoPt" dir="tl"/>
          </a:scene3d>
          <a:sp3d prstMaterial="flat">
            <a:bevelT w="19050" h="31750" prst="coolSlant"/>
          </a:sp3d>
        </a:effectStyle>
      </a:effectStyleLst>
      <a:bgFillStyleLst>
        <a:solidFill>
          <a:schemeClr val="phClr"/>
        </a:solidFill>
        <a:gradFill rotWithShape="1">
          <a:gsLst>
            <a:gs pos="0">
              <a:schemeClr val="phClr">
                <a:tint val="70000"/>
              </a:schemeClr>
            </a:gs>
            <a:gs pos="100000">
              <a:schemeClr val="phClr">
                <a:shade val="80000"/>
              </a:schemeClr>
            </a:gs>
          </a:gsLst>
          <a:path path="circle">
            <a:fillToRect l="50000" t="100000" r="100000" b="100000"/>
          </a:path>
        </a:gradFill>
        <a:blipFill rotWithShape="1">
          <a:blip xmlns:r="http://schemas.openxmlformats.org/officeDocument/2006/relationships" r:embed="rId1">
            <a:duotone>
              <a:schemeClr val="phClr">
                <a:shade val="30000"/>
                <a:satMod val="200000"/>
              </a:schemeClr>
              <a:schemeClr val="phClr">
                <a:tint val="20000"/>
              </a:schemeClr>
            </a:duotone>
          </a:blip>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Couture</Template>
  <TotalTime>1443</TotalTime>
  <Words>2107</Words>
  <Application>Microsoft Office PowerPoint</Application>
  <PresentationFormat>On-screen Show (4:3)</PresentationFormat>
  <Paragraphs>112</Paragraphs>
  <Slides>12</Slides>
  <Notes>10</Notes>
  <HiddenSlides>0</HiddenSlides>
  <MMClips>0</MMClips>
  <ScaleCrop>false</ScaleCrop>
  <HeadingPairs>
    <vt:vector size="4" baseType="variant">
      <vt:variant>
        <vt:lpstr>Theme</vt:lpstr>
      </vt:variant>
      <vt:variant>
        <vt:i4>1</vt:i4>
      </vt:variant>
      <vt:variant>
        <vt:lpstr>Slide Titles</vt:lpstr>
      </vt:variant>
      <vt:variant>
        <vt:i4>12</vt:i4>
      </vt:variant>
    </vt:vector>
  </HeadingPairs>
  <TitlesOfParts>
    <vt:vector size="13" baseType="lpstr">
      <vt:lpstr>Couture</vt:lpstr>
      <vt:lpstr>Intelligence and assessments tests</vt:lpstr>
      <vt:lpstr>Stanford-Binet Intelligence Scale-V</vt:lpstr>
      <vt:lpstr>Critique definitions of intelligence</vt:lpstr>
      <vt:lpstr>  Wechsler Intelligence Scale for Children (WISC-V)</vt:lpstr>
      <vt:lpstr>Achievement Tests Wechsler Individual Achievement Test (WIAT-III)</vt:lpstr>
      <vt:lpstr>Peabody individual achievement test</vt:lpstr>
      <vt:lpstr>Multiple intelligences</vt:lpstr>
      <vt:lpstr>definition and measures relation</vt:lpstr>
      <vt:lpstr>Evaluation of selected measures </vt:lpstr>
      <vt:lpstr>Assessment goals</vt:lpstr>
      <vt:lpstr>Uses and purposes</vt:lpstr>
      <vt:lpstr>references</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user</dc:creator>
  <cp:lastModifiedBy>user</cp:lastModifiedBy>
  <cp:revision>53</cp:revision>
  <dcterms:created xsi:type="dcterms:W3CDTF">2019-06-30T09:38:19Z</dcterms:created>
  <dcterms:modified xsi:type="dcterms:W3CDTF">2019-07-01T22:47:35Z</dcterms:modified>
</cp:coreProperties>
</file>